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7" r:id="rId2"/>
    <p:sldId id="291" r:id="rId3"/>
    <p:sldId id="293" r:id="rId4"/>
    <p:sldId id="299" r:id="rId5"/>
    <p:sldId id="297" r:id="rId6"/>
    <p:sldId id="278" r:id="rId7"/>
    <p:sldId id="287" r:id="rId8"/>
    <p:sldId id="288" r:id="rId9"/>
    <p:sldId id="295" r:id="rId10"/>
    <p:sldId id="296" r:id="rId11"/>
    <p:sldId id="289" r:id="rId12"/>
    <p:sldId id="298" r:id="rId13"/>
    <p:sldId id="300" r:id="rId14"/>
    <p:sldId id="309" r:id="rId15"/>
    <p:sldId id="2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3"/>
    <p:restoredTop sz="63587"/>
  </p:normalViewPr>
  <p:slideViewPr>
    <p:cSldViewPr snapToGrid="0" snapToObjects="1">
      <p:cViewPr varScale="1">
        <p:scale>
          <a:sx n="57" d="100"/>
          <a:sy n="57" d="100"/>
        </p:scale>
        <p:origin x="2184" y="16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17758A8-5E9F-4F37-992C-FD667349F8BB}"/>
    <pc:docChg chg="modSld">
      <pc:chgData name="" userId="" providerId="" clId="Web-{417758A8-5E9F-4F37-992C-FD667349F8BB}" dt="2019-04-18T22:50:51.209" v="44" actId="20577"/>
      <pc:docMkLst>
        <pc:docMk/>
      </pc:docMkLst>
      <pc:sldChg chg="modSp">
        <pc:chgData name="" userId="" providerId="" clId="Web-{417758A8-5E9F-4F37-992C-FD667349F8BB}" dt="2019-04-18T22:50:50.332" v="43" actId="20577"/>
        <pc:sldMkLst>
          <pc:docMk/>
          <pc:sldMk cId="386418815" sldId="299"/>
        </pc:sldMkLst>
        <pc:spChg chg="mod">
          <ac:chgData name="" userId="" providerId="" clId="Web-{417758A8-5E9F-4F37-992C-FD667349F8BB}" dt="2019-04-18T22:50:50.332" v="43" actId="20577"/>
          <ac:spMkLst>
            <pc:docMk/>
            <pc:sldMk cId="386418815" sldId="299"/>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9/11/19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9/11/19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xRYE0JjHYo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Three Questions and Rules to Follow.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10 of the PPT. Discuss with students how the rules about matter and energy also apply to mealworms.</a:t>
            </a:r>
          </a:p>
          <a:p>
            <a:pPr lvl="0"/>
            <a:r>
              <a:rPr lang="en-US" sz="1200" kern="1200" dirty="0">
                <a:solidFill>
                  <a:schemeClr val="tx1"/>
                </a:solidFill>
                <a:effectLst/>
                <a:latin typeface="+mn-lt"/>
                <a:ea typeface="+mn-ea"/>
                <a:cs typeface="+mn-cs"/>
              </a:rPr>
              <a:t>Show slide 11 with the Three Questions. Remind students that when explaining animals, they will be answering the Three Questions which describe movements and changes in matter and energy</a:t>
            </a:r>
          </a:p>
          <a:p>
            <a:r>
              <a:rPr lang="en-US" sz="1200" kern="1200" dirty="0">
                <a:solidFill>
                  <a:schemeClr val="tx1"/>
                </a:solidFill>
                <a:effectLst/>
                <a:latin typeface="+mn-lt"/>
                <a:ea typeface="+mn-ea"/>
                <a:cs typeface="+mn-cs"/>
              </a:rPr>
              <a:t>Review the rules to follow with students. Have students discuss how the rules to follow can apply to animals. .</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526103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the Three Questions and Rules to Follow.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10 of the PPT. Discuss with students how the rules about matter and energy also apply to mealworms.</a:t>
            </a:r>
          </a:p>
          <a:p>
            <a:pPr lvl="0"/>
            <a:r>
              <a:rPr lang="en-US" sz="1200" kern="1200" dirty="0">
                <a:solidFill>
                  <a:schemeClr val="tx1"/>
                </a:solidFill>
                <a:effectLst/>
                <a:latin typeface="+mn-lt"/>
                <a:ea typeface="+mn-ea"/>
                <a:cs typeface="+mn-cs"/>
              </a:rPr>
              <a:t>Show slide 11 with the Three Questions. Remind students that when explaining animals, they will be answering the Three Questions which describe movements and changes in matter and energy</a:t>
            </a:r>
          </a:p>
          <a:p>
            <a:r>
              <a:rPr lang="en-US" sz="1200" kern="1200" dirty="0">
                <a:solidFill>
                  <a:schemeClr val="tx1"/>
                </a:solidFill>
                <a:effectLst/>
                <a:latin typeface="+mn-lt"/>
                <a:ea typeface="+mn-ea"/>
                <a:cs typeface="+mn-cs"/>
              </a:rPr>
              <a:t>Review the rules to follow with students. Have students discuss how the rules to follow can apply to animals.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22821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Look back at the Expressing Ideas 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12 of the PPT. Have students look back at their 1.2 Expressing Ideas Tool for Animals Growing. Students should consider their ideas in light of what they have learned in Lesson 2. Students can add to or change their ideas in a different color pen or pencil.</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103056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Allow students to share new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13 of the PPT. Have students share out any new questions they have about how mealworms grow, move, and function.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53947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p>
        </p:txBody>
      </p:sp>
      <p:sp>
        <p:nvSpPr>
          <p:cNvPr id="4" name="Slide Number Placeholder 3"/>
          <p:cNvSpPr>
            <a:spLocks noGrp="1"/>
          </p:cNvSpPr>
          <p:nvPr>
            <p:ph type="sldNum" sz="quarter" idx="5"/>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135005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15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2.4 Questions about Animals PPT.</a:t>
            </a:r>
          </a:p>
          <a:p>
            <a:pPr lvl="0"/>
            <a:r>
              <a:rPr lang="en-US" sz="1200" kern="1200" dirty="0">
                <a:solidFill>
                  <a:schemeClr val="tx1"/>
                </a:solidFill>
                <a:effectLst/>
                <a:latin typeface="+mn-lt"/>
                <a:ea typeface="+mn-ea"/>
                <a:cs typeface="+mn-cs"/>
              </a:rPr>
              <a:t>Pass out a Learning Tracking Tool to each student.</a:t>
            </a:r>
          </a:p>
          <a:p>
            <a:pPr lvl="0"/>
            <a:r>
              <a:rPr lang="en-US" sz="1200" kern="1200" dirty="0">
                <a:solidFill>
                  <a:schemeClr val="tx1"/>
                </a:solidFill>
                <a:effectLst/>
                <a:latin typeface="+mn-lt"/>
                <a:ea typeface="+mn-ea"/>
                <a:cs typeface="+mn-cs"/>
              </a:rPr>
              <a:t>Explain that students will add to the tool after activities to keep track of what they have figured out that will help them to answer the unit driving question. </a:t>
            </a:r>
          </a:p>
          <a:p>
            <a:pPr lvl="0"/>
            <a:r>
              <a:rPr lang="en-US" sz="1200" kern="1200" dirty="0">
                <a:solidFill>
                  <a:schemeClr val="tx1"/>
                </a:solidFill>
                <a:effectLst/>
                <a:latin typeface="+mn-lt"/>
                <a:ea typeface="+mn-ea"/>
                <a:cs typeface="+mn-cs"/>
              </a:rPr>
              <a:t>Have students write the activity name in the first column, "Questions about Animals."</a:t>
            </a:r>
          </a:p>
          <a:p>
            <a:pPr lvl="0"/>
            <a:r>
              <a:rPr lang="en-US" sz="1200" kern="1200" dirty="0">
                <a:solidFill>
                  <a:schemeClr val="tx1"/>
                </a:solidFill>
                <a:effectLst/>
                <a:latin typeface="+mn-lt"/>
                <a:ea typeface="+mn-ea"/>
                <a:cs typeface="+mn-cs"/>
              </a:rPr>
              <a:t>Have a class discussion about what students figured out during the activity that will help them in answering the unit driving question. When you come to consensus as a class, have students record the answer in the second column of the tool.</a:t>
            </a:r>
          </a:p>
          <a:p>
            <a:pPr lvl="0"/>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third column of the tool. </a:t>
            </a:r>
          </a:p>
          <a:p>
            <a:pPr lvl="0"/>
            <a:r>
              <a:rPr lang="en-US" sz="1200" kern="1200" dirty="0">
                <a:solidFill>
                  <a:schemeClr val="tx1"/>
                </a:solidFill>
                <a:effectLst/>
                <a:latin typeface="+mn-lt"/>
                <a:ea typeface="+mn-ea"/>
                <a:cs typeface="+mn-cs"/>
              </a:rPr>
              <a:t>Have students keep their Learning Tracking Tool for future activities. </a:t>
            </a:r>
          </a:p>
          <a:p>
            <a:pPr lvl="0"/>
            <a:r>
              <a:rPr lang="en-US" sz="1200" kern="1200" dirty="0">
                <a:solidFill>
                  <a:schemeClr val="tx1"/>
                </a:solidFill>
                <a:effectLst/>
                <a:latin typeface="+mn-lt"/>
                <a:ea typeface="+mn-ea"/>
                <a:cs typeface="+mn-cs"/>
              </a:rPr>
              <a:t>Example Learning Tracking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Chunk: </a:t>
            </a:r>
            <a:r>
              <a:rPr lang="en-US" sz="1200" b="0" kern="1200" dirty="0">
                <a:solidFill>
                  <a:schemeClr val="tx1"/>
                </a:solidFill>
                <a:effectLst/>
                <a:latin typeface="+mn-lt"/>
                <a:ea typeface="+mn-ea"/>
                <a:cs typeface="+mn-cs"/>
              </a:rPr>
              <a:t>Questions About Animals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Zoom into" food and examine nutrition labels to learn about the materials in plants, animals, and out food including organic materials (fats, carbohydrates, and proteins).</a:t>
            </a:r>
            <a:r>
              <a:rPr lang="en-US" dirty="0">
                <a:effectLst/>
              </a:rPr>
              <a:t> </a:t>
            </a: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We Figured Out: </a:t>
            </a:r>
            <a:r>
              <a:rPr lang="en-US" sz="1200" kern="1200" dirty="0">
                <a:solidFill>
                  <a:schemeClr val="tx1"/>
                </a:solidFill>
                <a:effectLst/>
                <a:latin typeface="+mn-lt"/>
                <a:ea typeface="+mn-ea"/>
                <a:cs typeface="+mn-cs"/>
              </a:rPr>
              <a:t>Food is made of molecules that contain matter and energy. These molecules have to get to cells in the animal's body.</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We are Asking Now: </a:t>
            </a:r>
            <a:r>
              <a:rPr lang="en-US" sz="1200" kern="1200" dirty="0">
                <a:solidFill>
                  <a:schemeClr val="tx1"/>
                </a:solidFill>
                <a:effectLst/>
                <a:latin typeface="+mn-lt"/>
                <a:ea typeface="+mn-ea"/>
                <a:cs typeface="+mn-cs"/>
              </a:rPr>
              <a:t>What goes in when an animal eats? What comes out?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41398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2.4 Questions About Animals PPT.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10839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Introduce mealworms.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they will be investigating mealworms in the next lesson to try to answer their questions.</a:t>
            </a:r>
          </a:p>
          <a:p>
            <a:pPr lvl="0"/>
            <a:r>
              <a:rPr lang="en-US" sz="1200" kern="1200" dirty="0">
                <a:solidFill>
                  <a:schemeClr val="tx1"/>
                </a:solidFill>
                <a:effectLst/>
                <a:latin typeface="+mn-lt"/>
                <a:ea typeface="+mn-ea"/>
                <a:cs typeface="+mn-cs"/>
              </a:rPr>
              <a:t>Show slide 3 and the video of mealworms eating a carrot (</a:t>
            </a:r>
            <a:r>
              <a:rPr lang="en-US" sz="1200" u="sng" kern="1200" dirty="0">
                <a:solidFill>
                  <a:schemeClr val="tx1"/>
                </a:solidFill>
                <a:effectLst/>
                <a:latin typeface="+mn-lt"/>
                <a:ea typeface="+mn-ea"/>
                <a:cs typeface="+mn-cs"/>
                <a:hlinkClick r:id="rId3"/>
              </a:rPr>
              <a:t>http://www.youtube.com/watch?v=xRYE0JjHYoQ</a:t>
            </a:r>
            <a:r>
              <a:rPr lang="en-US" sz="1200" kern="1200" dirty="0">
                <a:solidFill>
                  <a:schemeClr val="tx1"/>
                </a:solidFill>
                <a:effectLst/>
                <a:latin typeface="+mn-lt"/>
                <a:ea typeface="+mn-ea"/>
                <a:cs typeface="+mn-cs"/>
              </a:rPr>
              <a:t> ). Have students share their observations and discuss how mealworms are similar and different from a child or other animals.</a:t>
            </a:r>
          </a:p>
          <a:p>
            <a:r>
              <a:rPr lang="en-US" sz="1200" kern="1200" dirty="0">
                <a:solidFill>
                  <a:schemeClr val="tx1"/>
                </a:solidFill>
                <a:effectLst/>
                <a:latin typeface="+mn-lt"/>
                <a:ea typeface="+mn-ea"/>
                <a:cs typeface="+mn-cs"/>
              </a:rPr>
              <a:t>If you already have mealworms for the investigation, you can have students observe actual mealworms instead of watching the video.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34580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read about mealworms.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4 of the PPT. Pass out a 2.4 Mealworms Factsheet Reading to each student or pair of students. Read together as a class or have students read in pairs.</a:t>
            </a:r>
          </a:p>
          <a:p>
            <a:pPr lvl="0"/>
            <a:r>
              <a:rPr lang="en-US" sz="1200" kern="1200" dirty="0">
                <a:solidFill>
                  <a:schemeClr val="tx1"/>
                </a:solidFill>
                <a:effectLst/>
                <a:latin typeface="+mn-lt"/>
                <a:ea typeface="+mn-ea"/>
                <a:cs typeface="+mn-cs"/>
              </a:rPr>
              <a:t>Have students pause and discuss the italicized questions.</a:t>
            </a:r>
          </a:p>
          <a:p>
            <a:pPr lvl="0"/>
            <a:r>
              <a:rPr lang="en-US" sz="1200" kern="1200" dirty="0">
                <a:solidFill>
                  <a:schemeClr val="tx1"/>
                </a:solidFill>
                <a:effectLst/>
                <a:latin typeface="+mn-lt"/>
                <a:ea typeface="+mn-ea"/>
                <a:cs typeface="+mn-cs"/>
              </a:rPr>
              <a:t>After reading, allow students to share what they found interesting about mealworms, including the differences in what molecules make up mealworms compared to the molecules in their food. Student should notice that mealworms eat food composed mainly of carbohydrates, but mealworms are not. The reason for this is an unanswered question that students will consider in later lessons.</a:t>
            </a:r>
          </a:p>
          <a:p>
            <a:r>
              <a:rPr lang="en-US" sz="1200" kern="1200" dirty="0">
                <a:solidFill>
                  <a:schemeClr val="tx1"/>
                </a:solidFill>
                <a:effectLst/>
                <a:latin typeface="+mn-lt"/>
                <a:ea typeface="+mn-ea"/>
                <a:cs typeface="+mn-cs"/>
              </a:rPr>
              <a:t>Show slide 5 of the PPT. Have students share their ideas about how mealworms are like other animals, including a child.</a:t>
            </a:r>
            <a:r>
              <a:rPr lang="en-US" dirty="0">
                <a:effectLst/>
              </a:rPr>
              <a:t> </a:t>
            </a:r>
            <a:r>
              <a:rPr lang="en-US" sz="1200" kern="1200" dirty="0">
                <a:solidFill>
                  <a:schemeClr val="tx1"/>
                </a:solidFill>
                <a:effectLst/>
                <a:latin typeface="+mn-lt"/>
                <a:ea typeface="+mn-ea"/>
                <a:cs typeface="+mn-cs"/>
              </a:rPr>
              <a:t>students will consider in later lessons.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93497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slide 5 of the PPT. Have students share their ideas about how mealworms are like other animals, including a child.</a:t>
            </a:r>
            <a:r>
              <a:rPr lang="en-US" dirty="0">
                <a:effectLst/>
              </a:rPr>
              <a:t> </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55405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Credit: Craig</a:t>
            </a:r>
            <a:r>
              <a:rPr lang="en-US" baseline="0" dirty="0"/>
              <a:t> Douglas, Michigan State University</a:t>
            </a:r>
            <a:endParaRPr lang="en-US" dirty="0"/>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slides to zoom in to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slides 6-9 of 2.4 Questions about Animals PPT</a:t>
            </a:r>
          </a:p>
          <a:p>
            <a:pPr lvl="0"/>
            <a:r>
              <a:rPr lang="en-US" sz="1200" kern="1200" dirty="0">
                <a:solidFill>
                  <a:schemeClr val="tx1"/>
                </a:solidFill>
                <a:effectLst/>
                <a:latin typeface="+mn-lt"/>
                <a:ea typeface="+mn-ea"/>
                <a:cs typeface="+mn-cs"/>
              </a:rPr>
              <a:t>Slide 6 animates zooming in to an animal. </a:t>
            </a:r>
          </a:p>
          <a:p>
            <a:pPr lvl="0"/>
            <a:r>
              <a:rPr lang="en-US" sz="1200" kern="1200" dirty="0">
                <a:solidFill>
                  <a:schemeClr val="tx1"/>
                </a:solidFill>
                <a:effectLst/>
                <a:latin typeface="+mn-lt"/>
                <a:ea typeface="+mn-ea"/>
                <a:cs typeface="+mn-cs"/>
              </a:rPr>
              <a:t>Slide 7 shows the diversity of shapes and sizes of animals</a:t>
            </a:r>
          </a:p>
          <a:p>
            <a:pPr lvl="0"/>
            <a:r>
              <a:rPr lang="en-US" sz="1200" kern="1200" dirty="0">
                <a:solidFill>
                  <a:schemeClr val="tx1"/>
                </a:solidFill>
                <a:effectLst/>
                <a:latin typeface="+mn-lt"/>
                <a:ea typeface="+mn-ea"/>
                <a:cs typeface="+mn-cs"/>
              </a:rPr>
              <a:t>Slide 8 shows that despite the diversity in slide 7 that all animals are made of different types of cells.</a:t>
            </a:r>
          </a:p>
          <a:p>
            <a:pPr lvl="0"/>
            <a:r>
              <a:rPr lang="en-US" sz="1200" kern="1200" dirty="0">
                <a:solidFill>
                  <a:schemeClr val="tx1"/>
                </a:solidFill>
                <a:effectLst/>
                <a:latin typeface="+mn-lt"/>
                <a:ea typeface="+mn-ea"/>
                <a:cs typeface="+mn-cs"/>
              </a:rPr>
              <a:t>Slide 9 shows that all animal cells are made up of the same types of large organic molecules.</a:t>
            </a:r>
          </a:p>
          <a:p>
            <a:r>
              <a:rPr lang="en-US" sz="1200" kern="1200" dirty="0">
                <a:solidFill>
                  <a:schemeClr val="tx1"/>
                </a:solidFill>
                <a:effectLst/>
                <a:latin typeface="+mn-lt"/>
                <a:ea typeface="+mn-ea"/>
                <a:cs typeface="+mn-cs"/>
              </a:rPr>
              <a:t>Have students discuss the scales at which all animals are more alike than different (the cellular and atomic-molecular scale).</a:t>
            </a:r>
            <a:r>
              <a:rPr lang="en-US" dirty="0">
                <a:effectLst/>
              </a:rPr>
              <a:t> </a:t>
            </a:r>
            <a:r>
              <a:rPr lang="en-US" sz="1200" kern="1200" dirty="0">
                <a:solidFill>
                  <a:schemeClr val="tx1"/>
                </a:solidFill>
                <a:effectLst/>
                <a:latin typeface="+mn-lt"/>
                <a:ea typeface="+mn-ea"/>
                <a:cs typeface="+mn-cs"/>
              </a:rPr>
              <a:t>scale).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48484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Credit: Craig</a:t>
            </a:r>
            <a:r>
              <a:rPr lang="en-US" baseline="0" dirty="0"/>
              <a:t> Douglas, Michigan State University</a:t>
            </a:r>
            <a:endParaRPr lang="en-US" dirty="0"/>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slides to zoom in to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slides 6-9 of 2.4 Questions about Animals PPT</a:t>
            </a:r>
          </a:p>
          <a:p>
            <a:pPr lvl="0"/>
            <a:r>
              <a:rPr lang="en-US" sz="1200" kern="1200" dirty="0">
                <a:solidFill>
                  <a:schemeClr val="tx1"/>
                </a:solidFill>
                <a:effectLst/>
                <a:latin typeface="+mn-lt"/>
                <a:ea typeface="+mn-ea"/>
                <a:cs typeface="+mn-cs"/>
              </a:rPr>
              <a:t>Slide 6 animates zooming in to an animal. </a:t>
            </a:r>
          </a:p>
          <a:p>
            <a:pPr lvl="0"/>
            <a:r>
              <a:rPr lang="en-US" sz="1200" kern="1200" dirty="0">
                <a:solidFill>
                  <a:schemeClr val="tx1"/>
                </a:solidFill>
                <a:effectLst/>
                <a:latin typeface="+mn-lt"/>
                <a:ea typeface="+mn-ea"/>
                <a:cs typeface="+mn-cs"/>
              </a:rPr>
              <a:t>Slide 7 shows the diversity of shapes and sizes of animals</a:t>
            </a:r>
          </a:p>
          <a:p>
            <a:pPr lvl="0"/>
            <a:r>
              <a:rPr lang="en-US" sz="1200" kern="1200" dirty="0">
                <a:solidFill>
                  <a:schemeClr val="tx1"/>
                </a:solidFill>
                <a:effectLst/>
                <a:latin typeface="+mn-lt"/>
                <a:ea typeface="+mn-ea"/>
                <a:cs typeface="+mn-cs"/>
              </a:rPr>
              <a:t>Slide 8 shows that despite the diversity in slide 7 that all animals are made of different types of cells.</a:t>
            </a:r>
          </a:p>
          <a:p>
            <a:pPr lvl="0"/>
            <a:r>
              <a:rPr lang="en-US" sz="1200" kern="1200" dirty="0">
                <a:solidFill>
                  <a:schemeClr val="tx1"/>
                </a:solidFill>
                <a:effectLst/>
                <a:latin typeface="+mn-lt"/>
                <a:ea typeface="+mn-ea"/>
                <a:cs typeface="+mn-cs"/>
              </a:rPr>
              <a:t>Slide 9 shows that all animal cells are made up of the same types of large organic molecules.</a:t>
            </a:r>
          </a:p>
          <a:p>
            <a:r>
              <a:rPr lang="en-US" sz="1200" kern="1200" dirty="0">
                <a:solidFill>
                  <a:schemeClr val="tx1"/>
                </a:solidFill>
                <a:effectLst/>
                <a:latin typeface="+mn-lt"/>
                <a:ea typeface="+mn-ea"/>
                <a:cs typeface="+mn-cs"/>
              </a:rPr>
              <a:t>Have students discuss the scales at which all animals are more alike than different (the cellular and atomic-molecular scale).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26341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Credit: Craig</a:t>
            </a:r>
            <a:r>
              <a:rPr lang="en-US" baseline="0" dirty="0"/>
              <a:t> Douglas, Michigan State University</a:t>
            </a:r>
            <a:endParaRPr lang="en-US" dirty="0"/>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slides to zoom in to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slides 6-9 of 2.4 Questions about Animals PPT</a:t>
            </a:r>
          </a:p>
          <a:p>
            <a:pPr lvl="0"/>
            <a:r>
              <a:rPr lang="en-US" sz="1200" kern="1200" dirty="0">
                <a:solidFill>
                  <a:schemeClr val="tx1"/>
                </a:solidFill>
                <a:effectLst/>
                <a:latin typeface="+mn-lt"/>
                <a:ea typeface="+mn-ea"/>
                <a:cs typeface="+mn-cs"/>
              </a:rPr>
              <a:t>Slide 6 animates zooming in to an animal. </a:t>
            </a:r>
          </a:p>
          <a:p>
            <a:pPr lvl="0"/>
            <a:r>
              <a:rPr lang="en-US" sz="1200" kern="1200" dirty="0">
                <a:solidFill>
                  <a:schemeClr val="tx1"/>
                </a:solidFill>
                <a:effectLst/>
                <a:latin typeface="+mn-lt"/>
                <a:ea typeface="+mn-ea"/>
                <a:cs typeface="+mn-cs"/>
              </a:rPr>
              <a:t>Slide 7 shows the diversity of shapes and sizes of animals</a:t>
            </a:r>
          </a:p>
          <a:p>
            <a:pPr lvl="0"/>
            <a:r>
              <a:rPr lang="en-US" sz="1200" kern="1200" dirty="0">
                <a:solidFill>
                  <a:schemeClr val="tx1"/>
                </a:solidFill>
                <a:effectLst/>
                <a:latin typeface="+mn-lt"/>
                <a:ea typeface="+mn-ea"/>
                <a:cs typeface="+mn-cs"/>
              </a:rPr>
              <a:t>Slide 8 shows that despite the diversity in slide 7 that all animals are made of different types of cells.</a:t>
            </a:r>
          </a:p>
          <a:p>
            <a:pPr lvl="0"/>
            <a:r>
              <a:rPr lang="en-US" sz="1200" kern="1200" dirty="0">
                <a:solidFill>
                  <a:schemeClr val="tx1"/>
                </a:solidFill>
                <a:effectLst/>
                <a:latin typeface="+mn-lt"/>
                <a:ea typeface="+mn-ea"/>
                <a:cs typeface="+mn-cs"/>
              </a:rPr>
              <a:t>Slide 9 shows that all animal cells are made up of the same types of large organic molecules.</a:t>
            </a:r>
          </a:p>
          <a:p>
            <a:r>
              <a:rPr lang="en-US" sz="1200" kern="1200" dirty="0">
                <a:solidFill>
                  <a:schemeClr val="tx1"/>
                </a:solidFill>
                <a:effectLst/>
                <a:latin typeface="+mn-lt"/>
                <a:ea typeface="+mn-ea"/>
                <a:cs typeface="+mn-cs"/>
              </a:rPr>
              <a:t>Have students discuss the scales at which all animals are more alike than different (the cellular and atomic-molecular scale).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24095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Credit: Craig</a:t>
            </a:r>
            <a:r>
              <a:rPr lang="en-US" baseline="0" dirty="0"/>
              <a:t> Douglas, Michigan State University</a:t>
            </a:r>
            <a:endParaRPr lang="en-US" dirty="0"/>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Show slides to zoom in to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slides 6-9 of 2.4 Questions about Animals PPT</a:t>
            </a:r>
          </a:p>
          <a:p>
            <a:pPr lvl="0"/>
            <a:r>
              <a:rPr lang="en-US" sz="1200" kern="1200" dirty="0">
                <a:solidFill>
                  <a:schemeClr val="tx1"/>
                </a:solidFill>
                <a:effectLst/>
                <a:latin typeface="+mn-lt"/>
                <a:ea typeface="+mn-ea"/>
                <a:cs typeface="+mn-cs"/>
              </a:rPr>
              <a:t>Slide 6 animates zooming in to an animal. </a:t>
            </a:r>
          </a:p>
          <a:p>
            <a:pPr lvl="0"/>
            <a:r>
              <a:rPr lang="en-US" sz="1200" kern="1200" dirty="0">
                <a:solidFill>
                  <a:schemeClr val="tx1"/>
                </a:solidFill>
                <a:effectLst/>
                <a:latin typeface="+mn-lt"/>
                <a:ea typeface="+mn-ea"/>
                <a:cs typeface="+mn-cs"/>
              </a:rPr>
              <a:t>Slide 7 shows the diversity of shapes and sizes of animals</a:t>
            </a:r>
          </a:p>
          <a:p>
            <a:pPr lvl="0"/>
            <a:r>
              <a:rPr lang="en-US" sz="1200" kern="1200" dirty="0">
                <a:solidFill>
                  <a:schemeClr val="tx1"/>
                </a:solidFill>
                <a:effectLst/>
                <a:latin typeface="+mn-lt"/>
                <a:ea typeface="+mn-ea"/>
                <a:cs typeface="+mn-cs"/>
              </a:rPr>
              <a:t>Slide 8 shows that despite the diversity in slide 7 that all animals are made of different types of cells.</a:t>
            </a:r>
          </a:p>
          <a:p>
            <a:pPr lvl="0"/>
            <a:r>
              <a:rPr lang="en-US" sz="1200" kern="1200" dirty="0">
                <a:solidFill>
                  <a:schemeClr val="tx1"/>
                </a:solidFill>
                <a:effectLst/>
                <a:latin typeface="+mn-lt"/>
                <a:ea typeface="+mn-ea"/>
                <a:cs typeface="+mn-cs"/>
              </a:rPr>
              <a:t>Slide 9 shows that all animal cells are made up of the same types of large organic molecules.</a:t>
            </a:r>
          </a:p>
          <a:p>
            <a:r>
              <a:rPr lang="en-US" sz="1200" kern="1200" dirty="0">
                <a:solidFill>
                  <a:schemeClr val="tx1"/>
                </a:solidFill>
                <a:effectLst/>
                <a:latin typeface="+mn-lt"/>
                <a:ea typeface="+mn-ea"/>
                <a:cs typeface="+mn-cs"/>
              </a:rPr>
              <a:t>Have students discuss the scales at which all animals are more alike than different (the cellular and atomic-molecular scale).</a:t>
            </a:r>
            <a:r>
              <a:rPr lang="en-US" dirty="0">
                <a:effectLst/>
              </a:rPr>
              <a:t> </a:t>
            </a:r>
            <a:r>
              <a:rPr lang="en-US" sz="1200" kern="1200" dirty="0">
                <a:solidFill>
                  <a:schemeClr val="tx1"/>
                </a:solidFill>
                <a:effectLst/>
                <a:latin typeface="+mn-lt"/>
                <a:ea typeface="+mn-ea"/>
                <a:cs typeface="+mn-cs"/>
              </a:rPr>
              <a:t>scale).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91565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7" name="TextBox 6"/>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RYE0JjHYo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tiff"/><Relationship Id="rId7"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130424"/>
            <a:ext cx="8229600" cy="2242799"/>
          </a:xfrm>
        </p:spPr>
        <p:txBody>
          <a:bodyPr>
            <a:normAutofit/>
          </a:bodyPr>
          <a:lstStyle/>
          <a:p>
            <a:r>
              <a:rPr lang="en-US" i="1" dirty="0">
                <a:latin typeface="Arial"/>
                <a:cs typeface="Arial"/>
              </a:rPr>
              <a:t>Animals</a:t>
            </a:r>
            <a:r>
              <a:rPr lang="en-US" dirty="0">
                <a:latin typeface="Arial"/>
                <a:cs typeface="Arial"/>
              </a:rPr>
              <a:t> Unit</a:t>
            </a:r>
            <a:br>
              <a:rPr lang="en-US" dirty="0">
                <a:latin typeface="Arial"/>
                <a:cs typeface="Arial"/>
              </a:rPr>
            </a:br>
            <a:r>
              <a:rPr lang="en-US" dirty="0">
                <a:latin typeface="Arial"/>
                <a:cs typeface="Arial"/>
              </a:rPr>
              <a:t>Activity 2.4: Questions about Animals</a:t>
            </a:r>
          </a:p>
        </p:txBody>
      </p:sp>
      <p:sp>
        <p:nvSpPr>
          <p:cNvPr id="5" name="Slide Number Placeholder 4">
            <a:extLst>
              <a:ext uri="{FF2B5EF4-FFF2-40B4-BE49-F238E27FC236}">
                <a16:creationId xmlns:a16="http://schemas.microsoft.com/office/drawing/2014/main" id="{3823649C-0B40-4398-A561-61B99405E9D1}"/>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255731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else do we know about matter and energy in animals?</a:t>
            </a:r>
          </a:p>
        </p:txBody>
      </p:sp>
      <p:sp>
        <p:nvSpPr>
          <p:cNvPr id="3" name="Content Placeholder 2"/>
          <p:cNvSpPr>
            <a:spLocks noGrp="1"/>
          </p:cNvSpPr>
          <p:nvPr>
            <p:ph idx="1"/>
          </p:nvPr>
        </p:nvSpPr>
        <p:spPr>
          <a:xfrm>
            <a:off x="457200" y="1657350"/>
            <a:ext cx="8229600" cy="4754224"/>
          </a:xfrm>
        </p:spPr>
        <p:txBody>
          <a:bodyPr/>
          <a:lstStyle/>
          <a:p>
            <a:r>
              <a:rPr lang="en-US" dirty="0"/>
              <a:t>What are rules about matter should we follow when investigating and explaining how animals grow, move, and function?</a:t>
            </a:r>
          </a:p>
          <a:p>
            <a:endParaRPr lang="en-US" dirty="0"/>
          </a:p>
          <a:p>
            <a:r>
              <a:rPr lang="en-US" dirty="0"/>
              <a:t>What are rules about energy should we follow when investigation how animals grow, move, and function?</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57749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152400" y="618403"/>
            <a:ext cx="8686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Answer each of the questions (numbered 1-4) below to explain how matter and energy move and change in a system.  Note that matter movement is addressed at both the beginning (1) and end (4) of your explanation.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1229797"/>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1142353"/>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1078225"/>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307268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298523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2921108"/>
            <a:ext cx="2004538" cy="2135407"/>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47899" y="4963140"/>
            <a:ext cx="4572000" cy="1462910"/>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097269" y="4875696"/>
            <a:ext cx="1963430" cy="1831975"/>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7"/>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rot="628662">
            <a:off x="6055237" y="4811795"/>
            <a:ext cx="2004538" cy="2134953"/>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Evidence We </a:t>
            </a:r>
            <a:br>
              <a:rPr lang="en-US" sz="1100" b="1" dirty="0">
                <a:effectLst/>
                <a:latin typeface="+mj-lt"/>
                <a:ea typeface="Times New Roman"/>
                <a:cs typeface="Arial" pitchFamily="34" charset="0"/>
              </a:rPr>
            </a:br>
            <a:r>
              <a:rPr lang="en-US" sz="1100" b="1" dirty="0">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effectLst/>
                <a:latin typeface="+mj-lt"/>
                <a:ea typeface="Times New Roman"/>
                <a:cs typeface="Arial" pitchFamily="34" charset="0"/>
              </a:rPr>
              <a:t>BTB can indicate CO</a:t>
            </a:r>
            <a:r>
              <a:rPr lang="en-US" sz="800" baseline="-25000" dirty="0">
                <a:effectLst/>
                <a:latin typeface="+mj-lt"/>
                <a:ea typeface="Times New Roman"/>
                <a:cs typeface="Arial" pitchFamily="34" charset="0"/>
              </a:rPr>
              <a:t>2</a:t>
            </a:r>
            <a:r>
              <a:rPr lang="en-US" sz="800" dirty="0">
                <a:effectLst/>
                <a:latin typeface="+mj-lt"/>
                <a:ea typeface="Times New Roman"/>
                <a:cs typeface="Arial" pitchFamily="34" charset="0"/>
              </a:rPr>
              <a:t> in the air.</a:t>
            </a:r>
            <a:endParaRPr lang="en-US" sz="800" dirty="0">
              <a:effectLst/>
              <a:latin typeface="+mj-lt"/>
              <a:ea typeface="Calibri"/>
              <a:cs typeface="Arial" pitchFamily="34" charset="0"/>
            </a:endParaRPr>
          </a:p>
          <a:p>
            <a:pPr marL="0" marR="0">
              <a:lnSpc>
                <a:spcPct val="115000"/>
              </a:lnSpc>
              <a:spcBef>
                <a:spcPts val="0"/>
              </a:spcBef>
            </a:pPr>
            <a:r>
              <a:rPr lang="en-US" sz="800" dirty="0">
                <a:effectLst/>
                <a:latin typeface="+mj-lt"/>
                <a:ea typeface="Times New Roman"/>
                <a:cs typeface="Arial" pitchFamily="34" charset="0"/>
              </a:rPr>
              <a:t>Organic materials are made up of molecules containing carbon atoms: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fuels</a:t>
            </a:r>
            <a:r>
              <a:rPr lang="en-US" sz="800" dirty="0">
                <a:latin typeface="+mj-lt"/>
                <a:ea typeface="Times New Roman"/>
                <a:cs typeface="Arial" pitchFamily="34" charset="0"/>
              </a:rPr>
              <a:t>	</a:t>
            </a:r>
            <a:r>
              <a:rPr lang="en-US" sz="800" dirty="0">
                <a:effectLst/>
                <a:latin typeface="+mj-lt"/>
                <a:ea typeface="Times New Roman"/>
                <a:cs typeface="Arial" pitchFamily="34" charset="0"/>
              </a:rPr>
              <a:t>• foods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living and dead plants</a:t>
            </a:r>
            <a:r>
              <a:rPr lang="en-US" sz="800" dirty="0">
                <a:latin typeface="+mj-lt"/>
                <a:ea typeface="Times New Roman"/>
                <a:cs typeface="Arial" pitchFamily="34" charset="0"/>
              </a:rPr>
              <a:t> and </a:t>
            </a:r>
            <a:br>
              <a:rPr lang="en-US" sz="800" dirty="0">
                <a:effectLst/>
                <a:latin typeface="+mj-lt"/>
                <a:ea typeface="Times New Roman"/>
                <a:cs typeface="Arial" pitchFamily="34" charset="0"/>
              </a:rPr>
            </a:br>
            <a:r>
              <a:rPr lang="en-US" sz="800" dirty="0">
                <a:effectLst/>
                <a:latin typeface="+mj-lt"/>
                <a:ea typeface="Times New Roman"/>
                <a:cs typeface="Arial" pitchFamily="34" charset="0"/>
              </a:rPr>
              <a:t>   animals</a:t>
            </a:r>
          </a:p>
          <a:p>
            <a:pPr marL="515938" marR="0" lvl="0" indent="-60325">
              <a:lnSpc>
                <a:spcPct val="115000"/>
              </a:lnSpc>
              <a:spcBef>
                <a:spcPts val="0"/>
              </a:spcBef>
              <a:buSzPts val="1000"/>
              <a:buFont typeface="Arial" panose="020B0604020202020204" pitchFamily="34" charset="0"/>
              <a:buChar char="•"/>
            </a:pPr>
            <a:r>
              <a:rPr lang="en-US" sz="800" dirty="0">
                <a:effectLst/>
                <a:latin typeface="+mj-lt"/>
                <a:ea typeface="Times New Roman"/>
                <a:cs typeface="Arial" pitchFamily="34" charset="0"/>
              </a:rPr>
              <a:t>decomposers</a:t>
            </a:r>
            <a:endParaRPr lang="en-US" sz="800" dirty="0">
              <a:effectLst/>
              <a:latin typeface="+mj-lt"/>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What is happening </a:t>
            </a:r>
            <a:br>
              <a:rPr lang="en-US" sz="950" dirty="0">
                <a:solidFill>
                  <a:srgbClr val="000000"/>
                </a:solidFill>
                <a:effectLst/>
                <a:latin typeface="+mj-lt"/>
                <a:ea typeface="Times New Roman"/>
                <a:cs typeface="Times New Roman"/>
              </a:rPr>
            </a:br>
            <a:r>
              <a:rPr lang="en-US" sz="950" dirty="0">
                <a:solidFill>
                  <a:srgbClr val="000000"/>
                </a:solidFill>
                <a:effectLst/>
                <a:latin typeface="+mj-lt"/>
                <a:ea typeface="Times New Roman"/>
                <a:cs typeface="Times New Roman"/>
              </a:rPr>
              <a:t>to energy?</a:t>
            </a:r>
            <a:endParaRPr lang="en-US" sz="950" dirty="0">
              <a:effectLst/>
              <a:latin typeface="+mj-lt"/>
              <a:ea typeface="Calibri"/>
              <a:cs typeface="Times New Roman"/>
            </a:endParaRPr>
          </a:p>
          <a:p>
            <a:pPr marL="457200" marR="0">
              <a:lnSpc>
                <a:spcPct val="115000"/>
              </a:lnSpc>
              <a:spcBef>
                <a:spcPts val="0"/>
              </a:spcBef>
              <a:spcAft>
                <a:spcPts val="300"/>
              </a:spcAft>
            </a:pPr>
            <a:r>
              <a:rPr lang="en-US" sz="800" dirty="0">
                <a:solidFill>
                  <a:srgbClr val="000000"/>
                </a:solidFill>
                <a:effectLst/>
                <a:latin typeface="+mj-lt"/>
                <a:ea typeface="Times New Roman"/>
                <a:cs typeface="Times New Roman"/>
              </a:rPr>
              <a:t>What forms of energy are involved?</a:t>
            </a:r>
            <a:endParaRPr lang="en-US" sz="80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What energy transformations take place during the chemical change?</a:t>
            </a:r>
            <a:endParaRPr lang="en-US" sz="800" dirty="0">
              <a:effectLst/>
              <a:latin typeface="+mj-lt"/>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Times New Roman"/>
              </a:rPr>
              <a:t>Evidence We </a:t>
            </a:r>
            <a:br>
              <a:rPr lang="en-US" sz="1100" b="1" dirty="0">
                <a:effectLst/>
                <a:latin typeface="+mj-lt"/>
                <a:ea typeface="Times New Roman"/>
                <a:cs typeface="Times New Roman"/>
              </a:rPr>
            </a:br>
            <a:r>
              <a:rPr lang="en-US" sz="1100" b="1" dirty="0">
                <a:effectLst/>
                <a:latin typeface="+mj-lt"/>
                <a:ea typeface="Times New Roman"/>
                <a:cs typeface="Times New Roman"/>
              </a:rPr>
              <a:t>Can Observe</a:t>
            </a:r>
            <a:endParaRPr lang="en-US" sz="1100" dirty="0">
              <a:effectLst/>
              <a:latin typeface="+mj-lt"/>
              <a:ea typeface="Calibri"/>
              <a:cs typeface="Times New Roman"/>
            </a:endParaRPr>
          </a:p>
          <a:p>
            <a:pPr marL="0" marR="0">
              <a:lnSpc>
                <a:spcPct val="115000"/>
              </a:lnSpc>
              <a:spcBef>
                <a:spcPts val="0"/>
              </a:spcBef>
              <a:spcAft>
                <a:spcPts val="300"/>
              </a:spcAft>
            </a:pPr>
            <a:r>
              <a:rPr lang="en-US" sz="800" dirty="0">
                <a:effectLst/>
                <a:latin typeface="+mj-lt"/>
                <a:ea typeface="Times New Roman"/>
                <a:cs typeface="Times New Roman"/>
              </a:rPr>
              <a:t>We can observe indicators of different forms of energy before and after chemical changes:</a:t>
            </a:r>
            <a:endParaRPr lang="en-US" sz="800" dirty="0">
              <a:effectLst/>
              <a:latin typeface="+mj-lt"/>
              <a:ea typeface="Calibri"/>
              <a:cs typeface="Times New Roman"/>
            </a:endParaRPr>
          </a:p>
          <a:p>
            <a:pPr>
              <a:lnSpc>
                <a:spcPct val="115000"/>
              </a:lnSpc>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light energy	</a:t>
            </a:r>
            <a:r>
              <a:rPr lang="en-US" sz="800" dirty="0">
                <a:ea typeface="Times New Roman"/>
                <a:cs typeface="Arial" pitchFamily="34" charset="0"/>
              </a:rPr>
              <a:t>• </a:t>
            </a:r>
            <a:r>
              <a:rPr lang="en-US" sz="800" dirty="0">
                <a:ea typeface="Times New Roman"/>
                <a:cs typeface="Times New Roman"/>
              </a:rPr>
              <a:t>heat energy</a:t>
            </a:r>
            <a:endParaRPr lang="en-US" sz="800" dirty="0">
              <a:effectLst/>
              <a:latin typeface="+mj-lt"/>
              <a:ea typeface="Calibri"/>
              <a:cs typeface="Times New Roman"/>
            </a:endParaRPr>
          </a:p>
          <a:p>
            <a:pPr marL="53975" marR="0" lvl="0" indent="-53975">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chemical energy stored in organic materials</a:t>
            </a:r>
            <a:endParaRPr lang="en-US" sz="800" dirty="0">
              <a:effectLst/>
              <a:latin typeface="+mj-lt"/>
              <a:ea typeface="Calibri"/>
              <a:cs typeface="Times New Roman"/>
            </a:endParaRPr>
          </a:p>
          <a:p>
            <a:pPr marR="0" lvl="0" algn="ctr">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motion energy</a:t>
            </a:r>
            <a:endParaRPr lang="en-US" sz="800" dirty="0">
              <a:effectLst/>
              <a:latin typeface="+mj-lt"/>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All materials (solids, liquids, and gases) are made of atoms that are bonded together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solidFill>
                  <a:srgbClr val="000000"/>
                </a:solidFill>
                <a:effectLst/>
                <a:latin typeface="+mj-lt"/>
                <a:ea typeface="Times New Roman"/>
                <a:cs typeface="Arial" pitchFamily="34" charset="0"/>
              </a:rPr>
              <a:t>Scale</a:t>
            </a:r>
            <a:r>
              <a:rPr lang="en-US" sz="800" dirty="0">
                <a:solidFill>
                  <a:srgbClr val="000000"/>
                </a:solidFill>
                <a:effectLst/>
                <a:latin typeface="+mj-lt"/>
                <a:ea typeface="Times New Roman"/>
                <a:cs typeface="Arial" pitchFamily="34" charset="0"/>
              </a:rPr>
              <a:t>: The matter movement question can be answered at the atomic-molecular, cellular, or macroscopic scale.</a:t>
            </a:r>
            <a:endParaRPr lang="en-US" sz="800" dirty="0">
              <a:effectLst/>
              <a:latin typeface="+mj-lt"/>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Where are molecules moving?</a:t>
            </a:r>
            <a:endParaRPr lang="en-US" sz="95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to the location of the chemical change? </a:t>
            </a:r>
            <a:endParaRPr lang="en-US" sz="800" dirty="0">
              <a:effectLst/>
              <a:latin typeface="+mj-lt"/>
              <a:ea typeface="Calibri"/>
              <a:cs typeface="Times New Roman"/>
            </a:endParaRPr>
          </a:p>
          <a:p>
            <a:pPr marL="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away from the location of the chemical change?</a:t>
            </a:r>
            <a:endParaRPr lang="en-US" sz="800" dirty="0">
              <a:effectLst/>
              <a:latin typeface="+mj-lt"/>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Evidence We </a:t>
            </a:r>
            <a:br>
              <a:rPr lang="en-US" sz="1100" b="1" dirty="0">
                <a:solidFill>
                  <a:srgbClr val="000000"/>
                </a:solidFill>
                <a:effectLst/>
                <a:latin typeface="+mj-lt"/>
                <a:ea typeface="Times New Roman"/>
                <a:cs typeface="Arial" pitchFamily="34" charset="0"/>
              </a:rPr>
            </a:br>
            <a:r>
              <a:rPr lang="en-US" sz="1100" b="1" dirty="0">
                <a:solidFill>
                  <a:srgbClr val="000000"/>
                </a:solidFill>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Moving solids, liquids, and gases are made of moving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 change in mass shows that molecules are moving</a:t>
            </a:r>
            <a:r>
              <a:rPr lang="en-US" sz="1000" dirty="0">
                <a:solidFill>
                  <a:srgbClr val="000000"/>
                </a:solidFill>
                <a:effectLst/>
                <a:latin typeface="+mj-lt"/>
                <a:ea typeface="Times New Roman"/>
                <a:cs typeface="Arial" pitchFamily="34" charset="0"/>
              </a:rPr>
              <a:t>.</a:t>
            </a:r>
            <a:endParaRPr lang="en-US" sz="1100" dirty="0">
              <a:effectLst/>
              <a:latin typeface="+mj-lt"/>
              <a:ea typeface="Calibri"/>
              <a:cs typeface="Arial" pitchFamily="34" charset="0"/>
            </a:endParaRPr>
          </a:p>
        </p:txBody>
      </p:sp>
      <p:pic>
        <p:nvPicPr>
          <p:cNvPr id="1049"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55644" y="1116647"/>
            <a:ext cx="128896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42325" y="1828800"/>
            <a:ext cx="233180"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09144" y="2278182"/>
            <a:ext cx="233181" cy="236418"/>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89051" y="5256684"/>
            <a:ext cx="234487" cy="237744"/>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1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256973" y="2973809"/>
            <a:ext cx="1288287" cy="356247"/>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12"/>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3255984" y="4849343"/>
            <a:ext cx="1288287" cy="35624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Question</a:t>
            </a:r>
            <a:endParaRPr lang="en-US" sz="1100" dirty="0">
              <a:effectLst/>
              <a:latin typeface="+mj-lt"/>
              <a:ea typeface="Calibri"/>
              <a:cs typeface="Arial" pitchFamily="34" charset="0"/>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Arial" pitchFamily="34" charset="0"/>
              </a:rPr>
              <a:t>How are atoms in molecules being rearranged into </a:t>
            </a:r>
            <a:br>
              <a:rPr lang="en-US" sz="950" dirty="0">
                <a:solidFill>
                  <a:srgbClr val="000000"/>
                </a:solidFill>
                <a:effectLst/>
                <a:latin typeface="+mj-lt"/>
                <a:ea typeface="Times New Roman"/>
                <a:cs typeface="Arial" pitchFamily="34" charset="0"/>
              </a:rPr>
            </a:br>
            <a:r>
              <a:rPr lang="en-US" sz="950" dirty="0">
                <a:solidFill>
                  <a:srgbClr val="000000"/>
                </a:solidFill>
                <a:effectLst/>
                <a:latin typeface="+mj-lt"/>
                <a:ea typeface="Times New Roman"/>
                <a:cs typeface="Arial" pitchFamily="34" charset="0"/>
              </a:rPr>
              <a:t>different molecules?</a:t>
            </a:r>
            <a:endParaRPr lang="en-US" sz="950" dirty="0">
              <a:effectLst/>
              <a:latin typeface="+mj-lt"/>
              <a:ea typeface="Calibri"/>
              <a:cs typeface="Arial" pitchFamily="34" charset="0"/>
            </a:endParaRPr>
          </a:p>
          <a:p>
            <a:pPr marL="228600" marR="0" indent="22860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molecules are carbon atoms in before and after the chemical change?</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other molecules are involved?</a:t>
            </a:r>
            <a:endParaRPr lang="en-US" sz="800" dirty="0">
              <a:effectLst/>
              <a:latin typeface="+mj-lt"/>
              <a:ea typeface="Calibri"/>
              <a:cs typeface="Arial" pitchFamily="34" charset="0"/>
            </a:endParaRPr>
          </a:p>
        </p:txBody>
      </p:sp>
      <p:pic>
        <p:nvPicPr>
          <p:cNvPr id="1048"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60912" y="3301278"/>
            <a:ext cx="234488" cy="23774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last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can be rearranged </a:t>
            </a:r>
            <a:r>
              <a:rPr lang="en-US" sz="800" dirty="0">
                <a:effectLst/>
                <a:latin typeface="+mj-lt"/>
                <a:ea typeface="Times New Roman"/>
                <a:cs typeface="Arial" pitchFamily="34" charset="0"/>
              </a:rPr>
              <a:t>to make new molecules, but not created or destroyed.</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Carbon atoms are bound to other atoms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matter change question is always answered at the atomic-molecular scale.</a:t>
            </a:r>
            <a:endParaRPr lang="en-US" sz="800" dirty="0">
              <a:effectLst/>
              <a:latin typeface="+mj-lt"/>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lasts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can be transformed</a:t>
            </a:r>
            <a:r>
              <a:rPr lang="en-US" sz="800" dirty="0">
                <a:effectLst/>
                <a:latin typeface="+mj-lt"/>
                <a:ea typeface="Times New Roman"/>
                <a:cs typeface="Arial" pitchFamily="34" charset="0"/>
              </a:rPr>
              <a:t>, but not created or destroyed. </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C-C and C-H bonds have more stored chemical energy than C-O and H-O bonds.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energy change question can be answered at the atomic-molecular, cellular, or macroscopic scales.</a:t>
            </a:r>
            <a:endParaRPr lang="en-US" sz="800" dirty="0">
              <a:effectLst/>
              <a:latin typeface="+mj-lt"/>
              <a:ea typeface="Calibri"/>
              <a:cs typeface="Arial" pitchFamily="34" charset="0"/>
            </a:endParaRPr>
          </a:p>
        </p:txBody>
      </p:sp>
      <p:sp>
        <p:nvSpPr>
          <p:cNvPr id="5" name="TextBox 4"/>
          <p:cNvSpPr txBox="1"/>
          <p:nvPr/>
        </p:nvSpPr>
        <p:spPr>
          <a:xfrm>
            <a:off x="783770" y="104500"/>
            <a:ext cx="7820474" cy="584775"/>
          </a:xfrm>
          <a:prstGeom prst="rect">
            <a:avLst/>
          </a:prstGeom>
          <a:noFill/>
        </p:spPr>
        <p:txBody>
          <a:bodyPr wrap="none" rtlCol="0">
            <a:spAutoFit/>
          </a:bodyPr>
          <a:lstStyle/>
          <a:p>
            <a:r>
              <a:rPr lang="en-US" sz="3200" dirty="0"/>
              <a:t>Good answers to questions about animal cells</a:t>
            </a:r>
          </a:p>
        </p:txBody>
      </p:sp>
      <p:sp>
        <p:nvSpPr>
          <p:cNvPr id="2" name="Slide Number Placeholder 1">
            <a:extLst>
              <a:ext uri="{FF2B5EF4-FFF2-40B4-BE49-F238E27FC236}">
                <a16:creationId xmlns:a16="http://schemas.microsoft.com/office/drawing/2014/main" id="{935E8486-128F-4E65-B21A-B2FD89D1A7D7}"/>
              </a:ext>
            </a:extLst>
          </p:cNvPr>
          <p:cNvSpPr>
            <a:spLocks noGrp="1"/>
          </p:cNvSpPr>
          <p:nvPr>
            <p:ph type="sldNum" sz="quarter" idx="12"/>
          </p:nvPr>
        </p:nvSpPr>
        <p:spPr/>
        <p:txBody>
          <a:bodyPr/>
          <a:lstStyle/>
          <a:p>
            <a:fld id="{D3A1C050-F6FE-0E43-A9D0-F8EEADE3D1E4}" type="slidenum">
              <a:rPr lang="en-US" smtClean="0"/>
              <a:pPr/>
              <a:t>11</a:t>
            </a:fld>
            <a:endParaRPr lang="en-US"/>
          </a:p>
        </p:txBody>
      </p:sp>
    </p:spTree>
    <p:extLst>
      <p:ext uri="{BB962C8B-B14F-4D97-AF65-F5344CB8AC3E}">
        <p14:creationId xmlns:p14="http://schemas.microsoft.com/office/powerpoint/2010/main" val="114924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back at Expressing Ideas</a:t>
            </a:r>
          </a:p>
        </p:txBody>
      </p:sp>
      <p:sp>
        <p:nvSpPr>
          <p:cNvPr id="3" name="Content Placeholder 2"/>
          <p:cNvSpPr>
            <a:spLocks noGrp="1"/>
          </p:cNvSpPr>
          <p:nvPr>
            <p:ph idx="1"/>
          </p:nvPr>
        </p:nvSpPr>
        <p:spPr>
          <a:xfrm>
            <a:off x="457200" y="1244600"/>
            <a:ext cx="8229600" cy="5283200"/>
          </a:xfrm>
        </p:spPr>
        <p:txBody>
          <a:bodyPr>
            <a:normAutofit fontScale="85000" lnSpcReduction="20000"/>
          </a:bodyPr>
          <a:lstStyle/>
          <a:p>
            <a:pPr marL="0" indent="0">
              <a:buNone/>
            </a:pPr>
            <a:r>
              <a:rPr lang="en-US" dirty="0"/>
              <a:t>Mealworms are like a child in many ways. </a:t>
            </a:r>
            <a:r>
              <a:rPr lang="is-IS" dirty="0"/>
              <a:t>They eat food, take in air, grow, move, and function.</a:t>
            </a:r>
          </a:p>
          <a:p>
            <a:r>
              <a:rPr lang="is-IS" dirty="0"/>
              <a:t>What do you think happens to the food mealworms eat?</a:t>
            </a:r>
          </a:p>
          <a:p>
            <a:r>
              <a:rPr lang="en-US" dirty="0"/>
              <a:t>What do you think happens to the air mealworms take in?</a:t>
            </a:r>
          </a:p>
          <a:p>
            <a:endParaRPr lang="en-US" dirty="0"/>
          </a:p>
          <a:p>
            <a:r>
              <a:rPr lang="en-US" dirty="0"/>
              <a:t>Do the ideas on your Expressing Ideas Tool match with what you now know about animal structure and function?</a:t>
            </a:r>
          </a:p>
          <a:p>
            <a:r>
              <a:rPr lang="en-US" dirty="0"/>
              <a:t>Do the ideas follow the rules about matter and energy?</a:t>
            </a:r>
          </a:p>
          <a:p>
            <a:endParaRPr lang="en-US" dirty="0"/>
          </a:p>
          <a:p>
            <a:r>
              <a:rPr lang="en-US" dirty="0"/>
              <a:t>Don’t erase your previous ideas, but instead make changes and additions in a new color.</a:t>
            </a:r>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spTree>
    <p:extLst>
      <p:ext uri="{BB962C8B-B14F-4D97-AF65-F5344CB8AC3E}">
        <p14:creationId xmlns:p14="http://schemas.microsoft.com/office/powerpoint/2010/main" val="89679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Mealworms</a:t>
            </a:r>
          </a:p>
        </p:txBody>
      </p:sp>
      <p:sp>
        <p:nvSpPr>
          <p:cNvPr id="3" name="Content Placeholder 2"/>
          <p:cNvSpPr>
            <a:spLocks noGrp="1"/>
          </p:cNvSpPr>
          <p:nvPr>
            <p:ph idx="1"/>
          </p:nvPr>
        </p:nvSpPr>
        <p:spPr/>
        <p:txBody>
          <a:bodyPr/>
          <a:lstStyle/>
          <a:p>
            <a:r>
              <a:rPr lang="en-US" dirty="0"/>
              <a:t>What questions do you have about how mealworms grow, move, and function?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13</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036" y="3153464"/>
            <a:ext cx="2359928" cy="1609471"/>
          </a:xfrm>
          <a:prstGeom prst="rect">
            <a:avLst/>
          </a:prstGeom>
        </p:spPr>
      </p:pic>
    </p:spTree>
    <p:extLst>
      <p:ext uri="{BB962C8B-B14F-4D97-AF65-F5344CB8AC3E}">
        <p14:creationId xmlns:p14="http://schemas.microsoft.com/office/powerpoint/2010/main" val="48447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How are mealworms similar to people?</a:t>
            </a:r>
            <a:endParaRPr lang="en-US" sz="3200" dirty="0"/>
          </a:p>
          <a:p>
            <a:r>
              <a:rPr lang="en-US" dirty="0"/>
              <a:t>Predictions</a:t>
            </a:r>
          </a:p>
          <a:p>
            <a:pPr lvl="1"/>
            <a:r>
              <a:rPr lang="en-US" dirty="0"/>
              <a:t>What questions do you have about how mealworms grow, move, and function?</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14</a:t>
            </a:fld>
            <a:endParaRPr lang="en-US"/>
          </a:p>
        </p:txBody>
      </p:sp>
    </p:spTree>
    <p:extLst>
      <p:ext uri="{BB962C8B-B14F-4D97-AF65-F5344CB8AC3E}">
        <p14:creationId xmlns:p14="http://schemas.microsoft.com/office/powerpoint/2010/main" val="337685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A661-34C2-3842-ADF0-37618B88BEBE}"/>
              </a:ext>
            </a:extLst>
          </p:cNvPr>
          <p:cNvSpPr>
            <a:spLocks noGrp="1"/>
          </p:cNvSpPr>
          <p:nvPr>
            <p:ph type="title"/>
          </p:nvPr>
        </p:nvSpPr>
        <p:spPr/>
        <p:txBody>
          <a:bodyPr/>
          <a:lstStyle/>
          <a:p>
            <a:r>
              <a:rPr lang="en-US" dirty="0"/>
              <a:t>Learning Tracking Tool</a:t>
            </a:r>
          </a:p>
        </p:txBody>
      </p:sp>
      <p:sp>
        <p:nvSpPr>
          <p:cNvPr id="3" name="Slide Number Placeholder 2">
            <a:extLst>
              <a:ext uri="{FF2B5EF4-FFF2-40B4-BE49-F238E27FC236}">
                <a16:creationId xmlns:a16="http://schemas.microsoft.com/office/drawing/2014/main" id="{2E7E7F18-C482-8A44-B238-1362A5B0543F}"/>
              </a:ext>
            </a:extLst>
          </p:cNvPr>
          <p:cNvSpPr>
            <a:spLocks noGrp="1"/>
          </p:cNvSpPr>
          <p:nvPr>
            <p:ph type="sldNum" sz="quarter" idx="12"/>
          </p:nvPr>
        </p:nvSpPr>
        <p:spPr/>
        <p:txBody>
          <a:bodyPr/>
          <a:lstStyle/>
          <a:p>
            <a:fld id="{D3A1C050-F6FE-0E43-A9D0-F8EEADE3D1E4}" type="slidenum">
              <a:rPr lang="en-US" smtClean="0"/>
              <a:pPr/>
              <a:t>15</a:t>
            </a:fld>
            <a:endParaRPr lang="en-US"/>
          </a:p>
        </p:txBody>
      </p:sp>
      <p:pic>
        <p:nvPicPr>
          <p:cNvPr id="5" name="Picture 4">
            <a:extLst>
              <a:ext uri="{FF2B5EF4-FFF2-40B4-BE49-F238E27FC236}">
                <a16:creationId xmlns:a16="http://schemas.microsoft.com/office/drawing/2014/main" id="{84204630-6A04-3E4C-B555-9440FBDA71F9}"/>
              </a:ext>
            </a:extLst>
          </p:cNvPr>
          <p:cNvPicPr>
            <a:picLocks noChangeAspect="1"/>
          </p:cNvPicPr>
          <p:nvPr/>
        </p:nvPicPr>
        <p:blipFill>
          <a:blip r:embed="rId3"/>
          <a:srcRect/>
          <a:stretch/>
        </p:blipFill>
        <p:spPr>
          <a:xfrm>
            <a:off x="4717184" y="2340789"/>
            <a:ext cx="3883140" cy="2777262"/>
          </a:xfrm>
          <a:prstGeom prst="rect">
            <a:avLst/>
          </a:prstGeom>
          <a:ln>
            <a:solidFill>
              <a:schemeClr val="tx1"/>
            </a:solidFill>
          </a:ln>
        </p:spPr>
      </p:pic>
      <p:sp>
        <p:nvSpPr>
          <p:cNvPr id="7" name="TextBox 6">
            <a:extLst>
              <a:ext uri="{FF2B5EF4-FFF2-40B4-BE49-F238E27FC236}">
                <a16:creationId xmlns:a16="http://schemas.microsoft.com/office/drawing/2014/main" id="{599BEFAC-80B0-D34F-B127-C33E45157111}"/>
              </a:ext>
            </a:extLst>
          </p:cNvPr>
          <p:cNvSpPr txBox="1"/>
          <p:nvPr/>
        </p:nvSpPr>
        <p:spPr>
          <a:xfrm>
            <a:off x="182881" y="1449602"/>
            <a:ext cx="4283564"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t>For the activity “Questions about Animals,” discuss with your classmates what you figured out will help you to answer the unit driving question. Record your ideas in the column “What We Figured Out.”</a:t>
            </a:r>
          </a:p>
          <a:p>
            <a:endParaRPr lang="en-US" sz="2200" dirty="0"/>
          </a:p>
          <a:p>
            <a:pPr marL="285750" indent="-285750">
              <a:buFont typeface="Arial" panose="020B0604020202020204" pitchFamily="34" charset="0"/>
              <a:buChar char="•"/>
            </a:pPr>
            <a:r>
              <a:rPr lang="en-US" sz="2200" dirty="0"/>
              <a:t>Discuss questions you now have related to the unit driving question and record them in the column “What We are Asking Now.”</a:t>
            </a:r>
          </a:p>
        </p:txBody>
      </p:sp>
    </p:spTree>
    <p:extLst>
      <p:ext uri="{BB962C8B-B14F-4D97-AF65-F5344CB8AC3E}">
        <p14:creationId xmlns:p14="http://schemas.microsoft.com/office/powerpoint/2010/main" val="18799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ED6F3-C959-8B4D-8D30-51B9B6629BD4}"/>
              </a:ext>
            </a:extLst>
          </p:cNvPr>
          <p:cNvPicPr>
            <a:picLocks noChangeAspect="1"/>
          </p:cNvPicPr>
          <p:nvPr/>
        </p:nvPicPr>
        <p:blipFill>
          <a:blip r:embed="rId3"/>
          <a:srcRect/>
          <a:stretch/>
        </p:blipFill>
        <p:spPr>
          <a:xfrm>
            <a:off x="202909" y="840905"/>
            <a:ext cx="8738181" cy="5176189"/>
          </a:xfrm>
          <a:prstGeom prst="rect">
            <a:avLst/>
          </a:prstGeom>
        </p:spPr>
      </p:pic>
      <p:sp>
        <p:nvSpPr>
          <p:cNvPr id="2" name="Title 1"/>
          <p:cNvSpPr>
            <a:spLocks noGrp="1"/>
          </p:cNvSpPr>
          <p:nvPr>
            <p:ph type="title"/>
          </p:nvPr>
        </p:nvSpPr>
        <p:spPr/>
        <p:txBody>
          <a:bodyPr/>
          <a:lstStyle/>
          <a:p>
            <a:r>
              <a:rPr lang="en-US" dirty="0"/>
              <a:t>Unit Map</a:t>
            </a:r>
          </a:p>
        </p:txBody>
      </p:sp>
      <p:sp>
        <p:nvSpPr>
          <p:cNvPr id="3" name="Slide Number Placeholder 2"/>
          <p:cNvSpPr>
            <a:spLocks noGrp="1"/>
          </p:cNvSpPr>
          <p:nvPr>
            <p:ph type="sldNum" sz="quarter" idx="12"/>
          </p:nvPr>
        </p:nvSpPr>
        <p:spPr/>
        <p:txBody>
          <a:bodyPr/>
          <a:lstStyle/>
          <a:p>
            <a:fld id="{D3A1C050-F6FE-0E43-A9D0-F8EEADE3D1E4}" type="slidenum">
              <a:rPr lang="en-US" smtClean="0"/>
              <a:pPr/>
              <a:t>2</a:t>
            </a:fld>
            <a:endParaRPr lang="en-US"/>
          </a:p>
        </p:txBody>
      </p:sp>
      <p:sp>
        <p:nvSpPr>
          <p:cNvPr id="7" name="Oval Callout 6"/>
          <p:cNvSpPr>
            <a:spLocks noChangeArrowheads="1"/>
          </p:cNvSpPr>
          <p:nvPr/>
        </p:nvSpPr>
        <p:spPr bwMode="auto">
          <a:xfrm rot="15079651">
            <a:off x="580870" y="1573273"/>
            <a:ext cx="924560" cy="924560"/>
          </a:xfrm>
          <a:prstGeom prst="wedgeEllipseCallout">
            <a:avLst>
              <a:gd name="adj1" fmla="val -93691"/>
              <a:gd name="adj2" fmla="val 6828"/>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charset="0"/>
                <a:ea typeface="Times New Roman" charset="0"/>
              </a:rPr>
              <a:t>You are here</a:t>
            </a:r>
            <a:endParaRPr lang="en-US" sz="1100" dirty="0">
              <a:effectLst/>
              <a:latin typeface="Arial" charset="0"/>
              <a:ea typeface="Times New Roman" charset="0"/>
            </a:endParaRPr>
          </a:p>
        </p:txBody>
      </p:sp>
    </p:spTree>
    <p:extLst>
      <p:ext uri="{BB962C8B-B14F-4D97-AF65-F5344CB8AC3E}">
        <p14:creationId xmlns:p14="http://schemas.microsoft.com/office/powerpoint/2010/main" val="97205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Mealworms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3</a:t>
            </a:fld>
            <a:endParaRPr lang="en-US"/>
          </a:p>
        </p:txBody>
      </p:sp>
      <p:pic>
        <p:nvPicPr>
          <p:cNvPr id="7" name="Content Placeholder 6">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60933" y="1449602"/>
            <a:ext cx="7422133" cy="4198144"/>
          </a:xfrm>
        </p:spPr>
      </p:pic>
    </p:spTree>
    <p:extLst>
      <p:ext uri="{BB962C8B-B14F-4D97-AF65-F5344CB8AC3E}">
        <p14:creationId xmlns:p14="http://schemas.microsoft.com/office/powerpoint/2010/main" val="115890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683" y="1320800"/>
            <a:ext cx="5046117" cy="4140200"/>
          </a:xfrm>
          <a:prstGeom prst="rect">
            <a:avLst/>
          </a:prstGeom>
          <a:ln>
            <a:solidFill>
              <a:schemeClr val="tx1"/>
            </a:solidFill>
          </a:ln>
        </p:spPr>
      </p:pic>
      <p:sp>
        <p:nvSpPr>
          <p:cNvPr id="5" name="Content Placeholder 8"/>
          <p:cNvSpPr>
            <a:spLocks noGrp="1"/>
          </p:cNvSpPr>
          <p:nvPr>
            <p:ph idx="1"/>
          </p:nvPr>
        </p:nvSpPr>
        <p:spPr>
          <a:xfrm>
            <a:off x="174785" y="1553897"/>
            <a:ext cx="3465898" cy="3802807"/>
          </a:xfrm>
        </p:spPr>
        <p:txBody>
          <a:bodyPr vert="horz" lIns="91440" tIns="45720" rIns="91440" bIns="45720" rtlCol="0" anchor="t">
            <a:normAutofit fontScale="92500"/>
          </a:bodyPr>
          <a:lstStyle/>
          <a:p>
            <a:r>
              <a:rPr lang="en-US" dirty="0"/>
              <a:t>Read the “Mealworms Factsheet Reading” using the Questions, Connections, Questions Reading Strategy. </a:t>
            </a:r>
          </a:p>
          <a:p>
            <a:endParaRPr lang="en-US" dirty="0"/>
          </a:p>
          <a:p>
            <a:endParaRPr lang="en-US" dirty="0"/>
          </a:p>
        </p:txBody>
      </p:sp>
    </p:spTree>
    <p:extLst>
      <p:ext uri="{BB962C8B-B14F-4D97-AF65-F5344CB8AC3E}">
        <p14:creationId xmlns:p14="http://schemas.microsoft.com/office/powerpoint/2010/main" val="3864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mealworms like other animals? How are they like a child?</a:t>
            </a:r>
          </a:p>
        </p:txBody>
      </p:sp>
      <p:sp>
        <p:nvSpPr>
          <p:cNvPr id="4" name="Slide Number Placeholder 3"/>
          <p:cNvSpPr>
            <a:spLocks noGrp="1"/>
          </p:cNvSpPr>
          <p:nvPr>
            <p:ph type="sldNum" sz="quarter" idx="12"/>
          </p:nvPr>
        </p:nvSpPr>
        <p:spPr/>
        <p:txBody>
          <a:bodyPr/>
          <a:lstStyle/>
          <a:p>
            <a:fld id="{D3A1C050-F6FE-0E43-A9D0-F8EEADE3D1E4}" type="slidenum">
              <a:rPr lang="en-US" smtClean="0"/>
              <a:pPr/>
              <a:t>5</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2036" y="2937128"/>
            <a:ext cx="2359928" cy="1609471"/>
          </a:xfrm>
          <a:prstGeom prst="rect">
            <a:avLst/>
          </a:prstGeom>
        </p:spPr>
      </p:pic>
    </p:spTree>
    <p:extLst>
      <p:ext uri="{BB962C8B-B14F-4D97-AF65-F5344CB8AC3E}">
        <p14:creationId xmlns:p14="http://schemas.microsoft.com/office/powerpoint/2010/main" val="195096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528"/>
            <a:ext cx="8229600" cy="509207"/>
          </a:xfrm>
        </p:spPr>
        <p:txBody>
          <a:bodyPr>
            <a:normAutofit fontScale="90000"/>
          </a:bodyPr>
          <a:lstStyle/>
          <a:p>
            <a:r>
              <a:rPr lang="en-US" dirty="0">
                <a:latin typeface="Arial" panose="020B0604020202020204" pitchFamily="34" charset="0"/>
                <a:cs typeface="Arial" panose="020B0604020202020204" pitchFamily="34" charset="0"/>
              </a:rPr>
              <a:t>Animals are made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4</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br>
                        <a:rPr lang="en-US" sz="1600" spc="-100" baseline="0" dirty="0"/>
                      </a:br>
                      <a:r>
                        <a:rPr lang="en-US" sz="1600" spc="-100" baseline="0" dirty="0"/>
                        <a:t>10</a:t>
                      </a:r>
                      <a:r>
                        <a:rPr lang="en-US" sz="1600" spc="-100" baseline="30000" dirty="0"/>
                        <a:t>-5</a:t>
                      </a:r>
                      <a:br>
                        <a:rPr lang="en-US" sz="1600" spc="-100" baseline="0" dirty="0"/>
                      </a:br>
                      <a:r>
                        <a:rPr lang="en-US" sz="1600" spc="-100" baseline="0" dirty="0"/>
                        <a:t>10</a:t>
                      </a:r>
                      <a:r>
                        <a:rPr lang="en-US" sz="1600" spc="-100" baseline="30000" dirty="0"/>
                        <a:t>-6</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8" name="AutoShape 15"/>
          <p:cNvSpPr>
            <a:spLocks noChangeArrowheads="1"/>
          </p:cNvSpPr>
          <p:nvPr/>
        </p:nvSpPr>
        <p:spPr bwMode="auto">
          <a:xfrm flipH="1">
            <a:off x="1713520" y="3315601"/>
            <a:ext cx="247653" cy="226796"/>
          </a:xfrm>
          <a:prstGeom prst="leftArrow">
            <a:avLst>
              <a:gd name="adj1" fmla="val 50000"/>
              <a:gd name="adj2" fmla="val 37500"/>
            </a:avLst>
          </a:prstGeom>
          <a:solidFill>
            <a:srgbClr val="C00000"/>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Rectangle 9"/>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0</a:t>
            </a:r>
            <a:r>
              <a:rPr lang="en-US" altLang="zh-CN" sz="2000" b="1" spc="-100" dirty="0">
                <a:latin typeface="Arial" panose="020B0604020202020204" pitchFamily="34" charset="0"/>
                <a:cs typeface="Arial" panose="020B0604020202020204" pitchFamily="34" charset="0"/>
              </a:rPr>
              <a:t> meters = 1 meters </a:t>
            </a:r>
          </a:p>
        </p:txBody>
      </p:sp>
      <p:sp>
        <p:nvSpPr>
          <p:cNvPr id="14"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-1</a:t>
            </a:r>
            <a:r>
              <a:rPr lang="en-US" altLang="zh-CN" sz="2000" b="1" spc="-100" dirty="0">
                <a:latin typeface="Arial" panose="020B0604020202020204" pitchFamily="34" charset="0"/>
                <a:cs typeface="Arial" panose="020B0604020202020204" pitchFamily="34" charset="0"/>
              </a:rPr>
              <a:t> meters = 0.1 meters </a:t>
            </a:r>
          </a:p>
        </p:txBody>
      </p:sp>
      <p:sp>
        <p:nvSpPr>
          <p:cNvPr id="15"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-2</a:t>
            </a:r>
            <a:r>
              <a:rPr lang="en-US" altLang="zh-CN" sz="2000" b="1" spc="-100" dirty="0">
                <a:latin typeface="Arial" panose="020B0604020202020204" pitchFamily="34" charset="0"/>
                <a:cs typeface="Arial" panose="020B0604020202020204" pitchFamily="34" charset="0"/>
              </a:rPr>
              <a:t> meters = 0.01 meters </a:t>
            </a:r>
          </a:p>
        </p:txBody>
      </p:sp>
      <p:sp>
        <p:nvSpPr>
          <p:cNvPr id="16" name="-3"/>
          <p:cNvSpPr txBox="1">
            <a:spLocks noChangeArrowheads="1"/>
          </p:cNvSpPr>
          <p:nvPr/>
        </p:nvSpPr>
        <p:spPr bwMode="auto">
          <a:xfrm>
            <a:off x="4227134" y="5790652"/>
            <a:ext cx="4152900" cy="40005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-3</a:t>
            </a:r>
            <a:r>
              <a:rPr lang="en-US" altLang="zh-CN" sz="2000" b="1" spc="-100" dirty="0">
                <a:latin typeface="Arial" panose="020B0604020202020204" pitchFamily="34" charset="0"/>
                <a:cs typeface="Arial" panose="020B0604020202020204" pitchFamily="34" charset="0"/>
              </a:rPr>
              <a:t> meters = 0.001 meters </a:t>
            </a:r>
          </a:p>
        </p:txBody>
      </p:sp>
      <p:sp>
        <p:nvSpPr>
          <p:cNvPr id="17" name="-4"/>
          <p:cNvSpPr txBox="1">
            <a:spLocks noChangeArrowheads="1"/>
          </p:cNvSpPr>
          <p:nvPr/>
        </p:nvSpPr>
        <p:spPr bwMode="auto">
          <a:xfrm>
            <a:off x="4228120"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-4</a:t>
            </a:r>
            <a:r>
              <a:rPr lang="en-US" altLang="zh-CN" sz="2000" b="1" spc="-100" dirty="0">
                <a:latin typeface="Arial" panose="020B0604020202020204" pitchFamily="34" charset="0"/>
                <a:cs typeface="Arial" panose="020B0604020202020204" pitchFamily="34" charset="0"/>
              </a:rPr>
              <a:t> meters = 0.0 001 meters </a:t>
            </a:r>
          </a:p>
        </p:txBody>
      </p:sp>
      <p:sp>
        <p:nvSpPr>
          <p:cNvPr id="18" name="-5"/>
          <p:cNvSpPr txBox="1">
            <a:spLocks noChangeArrowheads="1"/>
          </p:cNvSpPr>
          <p:nvPr/>
        </p:nvSpPr>
        <p:spPr bwMode="auto">
          <a:xfrm>
            <a:off x="4227134" y="579062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panose="020B0604020202020204" pitchFamily="34" charset="0"/>
                <a:cs typeface="Arial" panose="020B0604020202020204" pitchFamily="34" charset="0"/>
              </a:rPr>
              <a:t>Scale: 10</a:t>
            </a:r>
            <a:r>
              <a:rPr lang="en-US" altLang="zh-CN" sz="2000" b="1" spc="-100" baseline="30000" dirty="0">
                <a:latin typeface="Arial" panose="020B0604020202020204" pitchFamily="34" charset="0"/>
                <a:cs typeface="Arial" panose="020B0604020202020204" pitchFamily="34" charset="0"/>
              </a:rPr>
              <a:t>-5</a:t>
            </a:r>
            <a:r>
              <a:rPr lang="en-US" altLang="zh-CN" sz="2000" b="1" spc="-100" dirty="0">
                <a:latin typeface="Arial" panose="020B0604020202020204" pitchFamily="34" charset="0"/>
                <a:cs typeface="Arial" panose="020B0604020202020204" pitchFamily="34" charset="0"/>
              </a:rPr>
              <a:t> meters = 0.00 001 meters </a:t>
            </a:r>
          </a:p>
        </p:txBody>
      </p:sp>
      <p:sp>
        <p:nvSpPr>
          <p:cNvPr id="19" name="-6"/>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-6</a:t>
            </a:r>
            <a:r>
              <a:rPr lang="en-US" altLang="zh-CN" sz="2000" b="1" spc="-100" dirty="0">
                <a:latin typeface="Arial Narrow" pitchFamily="34" charset="0"/>
                <a:cs typeface="Arial" panose="020B0604020202020204" pitchFamily="34" charset="0"/>
              </a:rPr>
              <a:t> meters = 0.000 001 meters </a:t>
            </a:r>
          </a:p>
        </p:txBody>
      </p:sp>
      <p:sp>
        <p:nvSpPr>
          <p:cNvPr id="20" name="-7"/>
          <p:cNvSpPr txBox="1">
            <a:spLocks noChangeArrowheads="1"/>
          </p:cNvSpPr>
          <p:nvPr/>
        </p:nvSpPr>
        <p:spPr bwMode="auto">
          <a:xfrm>
            <a:off x="4227134" y="5790592"/>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-7</a:t>
            </a:r>
            <a:r>
              <a:rPr lang="en-US" altLang="zh-CN" sz="2000" b="1" spc="-100" dirty="0">
                <a:latin typeface="Arial Narrow" pitchFamily="34" charset="0"/>
                <a:cs typeface="Arial" panose="020B0604020202020204" pitchFamily="34" charset="0"/>
              </a:rPr>
              <a:t> meters = 0.0 000 001 meters </a:t>
            </a:r>
          </a:p>
        </p:txBody>
      </p:sp>
      <p:sp>
        <p:nvSpPr>
          <p:cNvPr id="21" name="-8"/>
          <p:cNvSpPr txBox="1">
            <a:spLocks noChangeArrowheads="1"/>
          </p:cNvSpPr>
          <p:nvPr/>
        </p:nvSpPr>
        <p:spPr bwMode="auto">
          <a:xfrm>
            <a:off x="4227134"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-8</a:t>
            </a:r>
            <a:r>
              <a:rPr lang="en-US" altLang="zh-CN" sz="2000" b="1" spc="-100" dirty="0">
                <a:latin typeface="Arial Narrow" pitchFamily="34" charset="0"/>
                <a:cs typeface="Arial" panose="020B0604020202020204" pitchFamily="34" charset="0"/>
              </a:rPr>
              <a:t> meters = 0.00 000 001 meters </a:t>
            </a:r>
          </a:p>
        </p:txBody>
      </p:sp>
      <p:sp>
        <p:nvSpPr>
          <p:cNvPr id="22" name="-9"/>
          <p:cNvSpPr txBox="1">
            <a:spLocks noChangeArrowheads="1"/>
          </p:cNvSpPr>
          <p:nvPr/>
        </p:nvSpPr>
        <p:spPr bwMode="auto">
          <a:xfrm>
            <a:off x="4228120" y="5789984"/>
            <a:ext cx="4152900" cy="40011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Arial Narrow" pitchFamily="34" charset="0"/>
                <a:cs typeface="Arial" panose="020B0604020202020204" pitchFamily="34" charset="0"/>
              </a:rPr>
              <a:t>Scale: 10</a:t>
            </a:r>
            <a:r>
              <a:rPr lang="en-US" altLang="zh-CN" sz="2000" b="1" spc="-100" baseline="30000" dirty="0">
                <a:latin typeface="Arial Narrow" pitchFamily="34" charset="0"/>
                <a:cs typeface="Arial" panose="020B0604020202020204" pitchFamily="34" charset="0"/>
              </a:rPr>
              <a:t>-9</a:t>
            </a:r>
            <a:r>
              <a:rPr lang="en-US" altLang="zh-CN" sz="2000" b="1" spc="-100" dirty="0">
                <a:latin typeface="Arial Narrow" pitchFamily="34" charset="0"/>
                <a:cs typeface="Arial" panose="020B0604020202020204" pitchFamily="34" charset="0"/>
              </a:rPr>
              <a:t> meters = 0.000 000 001 meters </a:t>
            </a:r>
          </a:p>
        </p:txBody>
      </p:sp>
      <p:pic>
        <p:nvPicPr>
          <p:cNvPr id="23" name="cow"/>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10865" y="1978925"/>
            <a:ext cx="4385436" cy="29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le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9202" y="1394618"/>
            <a:ext cx="4068762"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cell"/>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69202" y="1397748"/>
            <a:ext cx="4068762" cy="4062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cellulose" descr="C:\Users\Public\Documents\for JJ\Systems &amp; Scale\molecules\cellulose06.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56320" y="1959821"/>
            <a:ext cx="4900845" cy="29383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glucose" descr="C:\Users\Public\Documents\for JJ\Systems &amp; Scale\molecules\glucose labeled06.5.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21652" y="1719246"/>
            <a:ext cx="3255548" cy="3419503"/>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itle 2"/>
          <p:cNvSpPr txBox="1">
            <a:spLocks/>
          </p:cNvSpPr>
          <p:nvPr/>
        </p:nvSpPr>
        <p:spPr>
          <a:xfrm>
            <a:off x="457200" y="457200"/>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cells are made of molecules</a:t>
            </a:r>
          </a:p>
        </p:txBody>
      </p:sp>
      <p:sp>
        <p:nvSpPr>
          <p:cNvPr id="38" name="Title 3"/>
          <p:cNvSpPr txBox="1">
            <a:spLocks/>
          </p:cNvSpPr>
          <p:nvPr/>
        </p:nvSpPr>
        <p:spPr>
          <a:xfrm>
            <a:off x="457200" y="457199"/>
            <a:ext cx="8229600" cy="61912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Animal molecules are made of atoms</a:t>
            </a:r>
          </a:p>
        </p:txBody>
      </p:sp>
    </p:spTree>
    <p:extLst>
      <p:ext uri="{BB962C8B-B14F-4D97-AF65-F5344CB8AC3E}">
        <p14:creationId xmlns:p14="http://schemas.microsoft.com/office/powerpoint/2010/main" val="14979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1.94444E-6 -1.85185E-6 L 1.94444E-6 0.06991 " pathEditMode="relative" rAng="0" ptsTypes="AA">
                                      <p:cBhvr>
                                        <p:cTn id="6" dur="1000" fill="hold"/>
                                        <p:tgtEl>
                                          <p:spTgt spid="8"/>
                                        </p:tgtEl>
                                        <p:attrNameLst>
                                          <p:attrName>ppt_x</p:attrName>
                                          <p:attrName>ppt_y</p:attrName>
                                        </p:attrNameLst>
                                      </p:cBhvr>
                                      <p:rCtr x="0" y="3495"/>
                                    </p:animMotion>
                                  </p:childTnLst>
                                </p:cTn>
                              </p:par>
                              <p:par>
                                <p:cTn id="7" presetID="47" presetClass="exit" presetSubtype="0" fill="hold" grpId="0" nodeType="withEffect">
                                  <p:stCondLst>
                                    <p:cond delay="0"/>
                                  </p:stCondLst>
                                  <p:childTnLst>
                                    <p:animEffect transition="out" filter="fade">
                                      <p:cBhvr>
                                        <p:cTn id="8" dur="500"/>
                                        <p:tgtEl>
                                          <p:spTgt spid="13"/>
                                        </p:tgtEl>
                                      </p:cBhvr>
                                    </p:animEffect>
                                    <p:anim calcmode="lin" valueType="num">
                                      <p:cBhvr>
                                        <p:cTn id="9" dur="500"/>
                                        <p:tgtEl>
                                          <p:spTgt spid="13"/>
                                        </p:tgtEl>
                                        <p:attrNameLst>
                                          <p:attrName>ppt_x</p:attrName>
                                        </p:attrNameLst>
                                      </p:cBhvr>
                                      <p:tavLst>
                                        <p:tav tm="0">
                                          <p:val>
                                            <p:strVal val="ppt_x"/>
                                          </p:val>
                                        </p:tav>
                                        <p:tav tm="100000">
                                          <p:val>
                                            <p:strVal val="ppt_x"/>
                                          </p:val>
                                        </p:tav>
                                      </p:tavLst>
                                    </p:anim>
                                    <p:anim calcmode="lin" valueType="num">
                                      <p:cBhvr>
                                        <p:cTn id="10" dur="500"/>
                                        <p:tgtEl>
                                          <p:spTgt spid="13"/>
                                        </p:tgtEl>
                                        <p:attrNameLst>
                                          <p:attrName>ppt_y</p:attrName>
                                        </p:attrNameLst>
                                      </p:cBhvr>
                                      <p:tavLst>
                                        <p:tav tm="0">
                                          <p:val>
                                            <p:strVal val="ppt_y"/>
                                          </p:val>
                                        </p:tav>
                                        <p:tav tm="100000">
                                          <p:val>
                                            <p:strVal val="ppt_y-.1"/>
                                          </p:val>
                                        </p:tav>
                                      </p:tavLst>
                                    </p:anim>
                                    <p:set>
                                      <p:cBhvr>
                                        <p:cTn id="11" dur="1" fill="hold">
                                          <p:stCondLst>
                                            <p:cond delay="499"/>
                                          </p:stCondLst>
                                        </p:cTn>
                                        <p:tgtEl>
                                          <p:spTgt spid="13"/>
                                        </p:tgtEl>
                                        <p:attrNameLst>
                                          <p:attrName>style.visibility</p:attrName>
                                        </p:attrNameLst>
                                      </p:cBhvr>
                                      <p:to>
                                        <p:strVal val="hidden"/>
                                      </p:to>
                                    </p:set>
                                  </p:childTnLst>
                                </p:cTn>
                              </p:par>
                              <p:par>
                                <p:cTn id="12" presetID="42" presetClass="entr" presetSubtype="0" fill="hold" grpId="1"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1"/>
                                          </p:val>
                                        </p:tav>
                                        <p:tav tm="100000">
                                          <p:val>
                                            <p:strVal val="#ppt_y"/>
                                          </p:val>
                                        </p:tav>
                                      </p:tavLst>
                                    </p:anim>
                                  </p:childTnLst>
                                </p:cTn>
                              </p:par>
                              <p:par>
                                <p:cTn id="17" presetID="47" presetClass="exit" presetSubtype="0" fill="hold" grpId="0" nodeType="withEffect">
                                  <p:stCondLst>
                                    <p:cond delay="500"/>
                                  </p:stCondLst>
                                  <p:childTnLst>
                                    <p:animEffect transition="out" filter="fade">
                                      <p:cBhvr>
                                        <p:cTn id="18" dur="500"/>
                                        <p:tgtEl>
                                          <p:spTgt spid="14"/>
                                        </p:tgtEl>
                                      </p:cBhvr>
                                    </p:animEffect>
                                    <p:anim calcmode="lin" valueType="num">
                                      <p:cBhvr>
                                        <p:cTn id="19" dur="500"/>
                                        <p:tgtEl>
                                          <p:spTgt spid="14"/>
                                        </p:tgtEl>
                                        <p:attrNameLst>
                                          <p:attrName>ppt_x</p:attrName>
                                        </p:attrNameLst>
                                      </p:cBhvr>
                                      <p:tavLst>
                                        <p:tav tm="0">
                                          <p:val>
                                            <p:strVal val="ppt_x"/>
                                          </p:val>
                                        </p:tav>
                                        <p:tav tm="100000">
                                          <p:val>
                                            <p:strVal val="ppt_x"/>
                                          </p:val>
                                        </p:tav>
                                      </p:tavLst>
                                    </p:anim>
                                    <p:anim calcmode="lin" valueType="num">
                                      <p:cBhvr>
                                        <p:cTn id="20" dur="500"/>
                                        <p:tgtEl>
                                          <p:spTgt spid="14"/>
                                        </p:tgtEl>
                                        <p:attrNameLst>
                                          <p:attrName>ppt_y</p:attrName>
                                        </p:attrNameLst>
                                      </p:cBhvr>
                                      <p:tavLst>
                                        <p:tav tm="0">
                                          <p:val>
                                            <p:strVal val="ppt_y"/>
                                          </p:val>
                                        </p:tav>
                                        <p:tav tm="100000">
                                          <p:val>
                                            <p:strVal val="ppt_y-.1"/>
                                          </p:val>
                                        </p:tav>
                                      </p:tavLst>
                                    </p:anim>
                                    <p:set>
                                      <p:cBhvr>
                                        <p:cTn id="21" dur="1" fill="hold">
                                          <p:stCondLst>
                                            <p:cond delay="499"/>
                                          </p:stCondLst>
                                        </p:cTn>
                                        <p:tgtEl>
                                          <p:spTgt spid="14"/>
                                        </p:tgtEl>
                                        <p:attrNameLst>
                                          <p:attrName>style.visibility</p:attrName>
                                        </p:attrNameLst>
                                      </p:cBhvr>
                                      <p:to>
                                        <p:strVal val="hidden"/>
                                      </p:to>
                                    </p:set>
                                  </p:childTnLst>
                                </p:cTn>
                              </p:par>
                              <p:par>
                                <p:cTn id="22" presetID="42" presetClass="entr" presetSubtype="0" fill="hold" grpId="1"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2" presetClass="exit" presetSubtype="4" fill="hold" nodeType="withEffect">
                                  <p:stCondLst>
                                    <p:cond delay="500"/>
                                  </p:stCondLst>
                                  <p:childTnLst>
                                    <p:animEffect transition="out" filter="wipe(down)">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22" presetClass="entr" presetSubtype="4"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par>
                          <p:cTn id="33" fill="hold">
                            <p:stCondLst>
                              <p:cond delay="1000"/>
                            </p:stCondLst>
                            <p:childTnLst>
                              <p:par>
                                <p:cTn id="34" presetID="42" presetClass="path" presetSubtype="0" fill="hold" grpId="1" nodeType="afterEffect">
                                  <p:stCondLst>
                                    <p:cond delay="0"/>
                                  </p:stCondLst>
                                  <p:childTnLst>
                                    <p:animMotion origin="layout" path="M 1.94444E-6 0.06991 L 1.94444E-6 0.22546 " pathEditMode="relative" rAng="0" ptsTypes="AA">
                                      <p:cBhvr>
                                        <p:cTn id="35" dur="2000" fill="hold"/>
                                        <p:tgtEl>
                                          <p:spTgt spid="8"/>
                                        </p:tgtEl>
                                        <p:attrNameLst>
                                          <p:attrName>ppt_x</p:attrName>
                                          <p:attrName>ppt_y</p:attrName>
                                        </p:attrNameLst>
                                      </p:cBhvr>
                                      <p:rCtr x="0" y="7778"/>
                                    </p:animMotion>
                                  </p:childTnLst>
                                </p:cTn>
                              </p:par>
                              <p:par>
                                <p:cTn id="36" presetID="47" presetClass="exit" presetSubtype="0" fill="hold" grpId="0" nodeType="withEffect">
                                  <p:stCondLst>
                                    <p:cond delay="0"/>
                                  </p:stCondLst>
                                  <p:childTnLst>
                                    <p:animEffect transition="out" filter="fade">
                                      <p:cBhvr>
                                        <p:cTn id="37" dur="500"/>
                                        <p:tgtEl>
                                          <p:spTgt spid="15"/>
                                        </p:tgtEl>
                                      </p:cBhvr>
                                    </p:animEffect>
                                    <p:anim calcmode="lin" valueType="num">
                                      <p:cBhvr>
                                        <p:cTn id="38" dur="500"/>
                                        <p:tgtEl>
                                          <p:spTgt spid="15"/>
                                        </p:tgtEl>
                                        <p:attrNameLst>
                                          <p:attrName>ppt_x</p:attrName>
                                        </p:attrNameLst>
                                      </p:cBhvr>
                                      <p:tavLst>
                                        <p:tav tm="0">
                                          <p:val>
                                            <p:strVal val="ppt_x"/>
                                          </p:val>
                                        </p:tav>
                                        <p:tav tm="100000">
                                          <p:val>
                                            <p:strVal val="ppt_x"/>
                                          </p:val>
                                        </p:tav>
                                      </p:tavLst>
                                    </p:anim>
                                    <p:anim calcmode="lin" valueType="num">
                                      <p:cBhvr>
                                        <p:cTn id="39" dur="500"/>
                                        <p:tgtEl>
                                          <p:spTgt spid="15"/>
                                        </p:tgtEl>
                                        <p:attrNameLst>
                                          <p:attrName>ppt_y</p:attrName>
                                        </p:attrNameLst>
                                      </p:cBhvr>
                                      <p:tavLst>
                                        <p:tav tm="0">
                                          <p:val>
                                            <p:strVal val="ppt_y"/>
                                          </p:val>
                                        </p:tav>
                                        <p:tav tm="100000">
                                          <p:val>
                                            <p:strVal val="ppt_y-.1"/>
                                          </p:val>
                                        </p:tav>
                                      </p:tavLst>
                                    </p:anim>
                                    <p:set>
                                      <p:cBhvr>
                                        <p:cTn id="40" dur="1" fill="hold">
                                          <p:stCondLst>
                                            <p:cond delay="499"/>
                                          </p:stCondLst>
                                        </p:cTn>
                                        <p:tgtEl>
                                          <p:spTgt spid="15"/>
                                        </p:tgtEl>
                                        <p:attrNameLst>
                                          <p:attrName>style.visibility</p:attrName>
                                        </p:attrNameLst>
                                      </p:cBhvr>
                                      <p:to>
                                        <p:strVal val="hidden"/>
                                      </p:to>
                                    </p:set>
                                  </p:childTnLst>
                                </p:cTn>
                              </p:par>
                              <p:par>
                                <p:cTn id="41" presetID="42"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anim calcmode="lin" valueType="num">
                                      <p:cBhvr>
                                        <p:cTn id="44" dur="500" fill="hold"/>
                                        <p:tgtEl>
                                          <p:spTgt spid="16"/>
                                        </p:tgtEl>
                                        <p:attrNameLst>
                                          <p:attrName>ppt_x</p:attrName>
                                        </p:attrNameLst>
                                      </p:cBhvr>
                                      <p:tavLst>
                                        <p:tav tm="0">
                                          <p:val>
                                            <p:strVal val="#ppt_x"/>
                                          </p:val>
                                        </p:tav>
                                        <p:tav tm="100000">
                                          <p:val>
                                            <p:strVal val="#ppt_x"/>
                                          </p:val>
                                        </p:tav>
                                      </p:tavLst>
                                    </p:anim>
                                    <p:anim calcmode="lin" valueType="num">
                                      <p:cBhvr>
                                        <p:cTn id="45" dur="500" fill="hold"/>
                                        <p:tgtEl>
                                          <p:spTgt spid="16"/>
                                        </p:tgtEl>
                                        <p:attrNameLst>
                                          <p:attrName>ppt_y</p:attrName>
                                        </p:attrNameLst>
                                      </p:cBhvr>
                                      <p:tavLst>
                                        <p:tav tm="0">
                                          <p:val>
                                            <p:strVal val="#ppt_y+.1"/>
                                          </p:val>
                                        </p:tav>
                                        <p:tav tm="100000">
                                          <p:val>
                                            <p:strVal val="#ppt_y"/>
                                          </p:val>
                                        </p:tav>
                                      </p:tavLst>
                                    </p:anim>
                                  </p:childTnLst>
                                </p:cTn>
                              </p:par>
                              <p:par>
                                <p:cTn id="46" presetID="47" presetClass="exit" presetSubtype="0" fill="hold" grpId="0" nodeType="withEffect">
                                  <p:stCondLst>
                                    <p:cond delay="500"/>
                                  </p:stCondLst>
                                  <p:childTnLst>
                                    <p:animEffect transition="out" filter="fade">
                                      <p:cBhvr>
                                        <p:cTn id="47" dur="500"/>
                                        <p:tgtEl>
                                          <p:spTgt spid="16"/>
                                        </p:tgtEl>
                                      </p:cBhvr>
                                    </p:animEffect>
                                    <p:anim calcmode="lin" valueType="num">
                                      <p:cBhvr>
                                        <p:cTn id="48" dur="500"/>
                                        <p:tgtEl>
                                          <p:spTgt spid="16"/>
                                        </p:tgtEl>
                                        <p:attrNameLst>
                                          <p:attrName>ppt_x</p:attrName>
                                        </p:attrNameLst>
                                      </p:cBhvr>
                                      <p:tavLst>
                                        <p:tav tm="0">
                                          <p:val>
                                            <p:strVal val="ppt_x"/>
                                          </p:val>
                                        </p:tav>
                                        <p:tav tm="100000">
                                          <p:val>
                                            <p:strVal val="ppt_x"/>
                                          </p:val>
                                        </p:tav>
                                      </p:tavLst>
                                    </p:anim>
                                    <p:anim calcmode="lin" valueType="num">
                                      <p:cBhvr>
                                        <p:cTn id="49" dur="500"/>
                                        <p:tgtEl>
                                          <p:spTgt spid="16"/>
                                        </p:tgtEl>
                                        <p:attrNameLst>
                                          <p:attrName>ppt_y</p:attrName>
                                        </p:attrNameLst>
                                      </p:cBhvr>
                                      <p:tavLst>
                                        <p:tav tm="0">
                                          <p:val>
                                            <p:strVal val="ppt_y"/>
                                          </p:val>
                                        </p:tav>
                                        <p:tav tm="100000">
                                          <p:val>
                                            <p:strVal val="ppt_y-.1"/>
                                          </p:val>
                                        </p:tav>
                                      </p:tavLst>
                                    </p:anim>
                                    <p:set>
                                      <p:cBhvr>
                                        <p:cTn id="50" dur="1" fill="hold">
                                          <p:stCondLst>
                                            <p:cond delay="499"/>
                                          </p:stCondLst>
                                        </p:cTn>
                                        <p:tgtEl>
                                          <p:spTgt spid="16"/>
                                        </p:tgtEl>
                                        <p:attrNameLst>
                                          <p:attrName>style.visibility</p:attrName>
                                        </p:attrNameLst>
                                      </p:cBhvr>
                                      <p:to>
                                        <p:strVal val="hidden"/>
                                      </p:to>
                                    </p:set>
                                  </p:childTnLst>
                                </p:cTn>
                              </p:par>
                              <p:par>
                                <p:cTn id="51" presetID="42" presetClass="entr" presetSubtype="0" fill="hold" grpId="1"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par>
                                <p:cTn id="56" presetID="47" presetClass="exit" presetSubtype="0" fill="hold" grpId="0" nodeType="withEffect">
                                  <p:stCondLst>
                                    <p:cond delay="1000"/>
                                  </p:stCondLst>
                                  <p:childTnLst>
                                    <p:animEffect transition="out" filter="fade">
                                      <p:cBhvr>
                                        <p:cTn id="57" dur="500"/>
                                        <p:tgtEl>
                                          <p:spTgt spid="17"/>
                                        </p:tgtEl>
                                      </p:cBhvr>
                                    </p:animEffect>
                                    <p:anim calcmode="lin" valueType="num">
                                      <p:cBhvr>
                                        <p:cTn id="58" dur="500"/>
                                        <p:tgtEl>
                                          <p:spTgt spid="17"/>
                                        </p:tgtEl>
                                        <p:attrNameLst>
                                          <p:attrName>ppt_x</p:attrName>
                                        </p:attrNameLst>
                                      </p:cBhvr>
                                      <p:tavLst>
                                        <p:tav tm="0">
                                          <p:val>
                                            <p:strVal val="ppt_x"/>
                                          </p:val>
                                        </p:tav>
                                        <p:tav tm="100000">
                                          <p:val>
                                            <p:strVal val="ppt_x"/>
                                          </p:val>
                                        </p:tav>
                                      </p:tavLst>
                                    </p:anim>
                                    <p:anim calcmode="lin" valueType="num">
                                      <p:cBhvr>
                                        <p:cTn id="59" dur="500"/>
                                        <p:tgtEl>
                                          <p:spTgt spid="17"/>
                                        </p:tgtEl>
                                        <p:attrNameLst>
                                          <p:attrName>ppt_y</p:attrName>
                                        </p:attrNameLst>
                                      </p:cBhvr>
                                      <p:tavLst>
                                        <p:tav tm="0">
                                          <p:val>
                                            <p:strVal val="ppt_y"/>
                                          </p:val>
                                        </p:tav>
                                        <p:tav tm="100000">
                                          <p:val>
                                            <p:strVal val="ppt_y-.1"/>
                                          </p:val>
                                        </p:tav>
                                      </p:tavLst>
                                    </p:anim>
                                    <p:set>
                                      <p:cBhvr>
                                        <p:cTn id="60" dur="1" fill="hold">
                                          <p:stCondLst>
                                            <p:cond delay="499"/>
                                          </p:stCondLst>
                                        </p:cTn>
                                        <p:tgtEl>
                                          <p:spTgt spid="17"/>
                                        </p:tgtEl>
                                        <p:attrNameLst>
                                          <p:attrName>style.visibility</p:attrName>
                                        </p:attrNameLst>
                                      </p:cBhvr>
                                      <p:to>
                                        <p:strVal val="hidden"/>
                                      </p:to>
                                    </p:set>
                                  </p:childTnLst>
                                </p:cTn>
                              </p:par>
                              <p:par>
                                <p:cTn id="61" presetID="42" presetClass="entr" presetSubtype="0" fill="hold" grpId="1" nodeType="withEffect">
                                  <p:stCondLst>
                                    <p:cond delay="100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anim calcmode="lin" valueType="num">
                                      <p:cBhvr>
                                        <p:cTn id="64" dur="500" fill="hold"/>
                                        <p:tgtEl>
                                          <p:spTgt spid="18"/>
                                        </p:tgtEl>
                                        <p:attrNameLst>
                                          <p:attrName>ppt_x</p:attrName>
                                        </p:attrNameLst>
                                      </p:cBhvr>
                                      <p:tavLst>
                                        <p:tav tm="0">
                                          <p:val>
                                            <p:strVal val="#ppt_x"/>
                                          </p:val>
                                        </p:tav>
                                        <p:tav tm="100000">
                                          <p:val>
                                            <p:strVal val="#ppt_x"/>
                                          </p:val>
                                        </p:tav>
                                      </p:tavLst>
                                    </p:anim>
                                    <p:anim calcmode="lin" valueType="num">
                                      <p:cBhvr>
                                        <p:cTn id="65" dur="500" fill="hold"/>
                                        <p:tgtEl>
                                          <p:spTgt spid="18"/>
                                        </p:tgtEl>
                                        <p:attrNameLst>
                                          <p:attrName>ppt_y</p:attrName>
                                        </p:attrNameLst>
                                      </p:cBhvr>
                                      <p:tavLst>
                                        <p:tav tm="0">
                                          <p:val>
                                            <p:strVal val="#ppt_y+.1"/>
                                          </p:val>
                                        </p:tav>
                                        <p:tav tm="100000">
                                          <p:val>
                                            <p:strVal val="#ppt_y"/>
                                          </p:val>
                                        </p:tav>
                                      </p:tavLst>
                                    </p:anim>
                                  </p:childTnLst>
                                </p:cTn>
                              </p:par>
                              <p:par>
                                <p:cTn id="66" presetID="47" presetClass="exit" presetSubtype="0" fill="hold" grpId="0" nodeType="withEffect">
                                  <p:stCondLst>
                                    <p:cond delay="1500"/>
                                  </p:stCondLst>
                                  <p:childTnLst>
                                    <p:animEffect transition="out" filter="fade">
                                      <p:cBhvr>
                                        <p:cTn id="67" dur="500"/>
                                        <p:tgtEl>
                                          <p:spTgt spid="18"/>
                                        </p:tgtEl>
                                      </p:cBhvr>
                                    </p:animEffect>
                                    <p:anim calcmode="lin" valueType="num">
                                      <p:cBhvr>
                                        <p:cTn id="68" dur="500"/>
                                        <p:tgtEl>
                                          <p:spTgt spid="18"/>
                                        </p:tgtEl>
                                        <p:attrNameLst>
                                          <p:attrName>ppt_x</p:attrName>
                                        </p:attrNameLst>
                                      </p:cBhvr>
                                      <p:tavLst>
                                        <p:tav tm="0">
                                          <p:val>
                                            <p:strVal val="ppt_x"/>
                                          </p:val>
                                        </p:tav>
                                        <p:tav tm="100000">
                                          <p:val>
                                            <p:strVal val="ppt_x"/>
                                          </p:val>
                                        </p:tav>
                                      </p:tavLst>
                                    </p:anim>
                                    <p:anim calcmode="lin" valueType="num">
                                      <p:cBhvr>
                                        <p:cTn id="69" dur="500"/>
                                        <p:tgtEl>
                                          <p:spTgt spid="18"/>
                                        </p:tgtEl>
                                        <p:attrNameLst>
                                          <p:attrName>ppt_y</p:attrName>
                                        </p:attrNameLst>
                                      </p:cBhvr>
                                      <p:tavLst>
                                        <p:tav tm="0">
                                          <p:val>
                                            <p:strVal val="ppt_y"/>
                                          </p:val>
                                        </p:tav>
                                        <p:tav tm="100000">
                                          <p:val>
                                            <p:strVal val="ppt_y-.1"/>
                                          </p:val>
                                        </p:tav>
                                      </p:tavLst>
                                    </p:anim>
                                    <p:set>
                                      <p:cBhvr>
                                        <p:cTn id="70" dur="1" fill="hold">
                                          <p:stCondLst>
                                            <p:cond delay="499"/>
                                          </p:stCondLst>
                                        </p:cTn>
                                        <p:tgtEl>
                                          <p:spTgt spid="18"/>
                                        </p:tgtEl>
                                        <p:attrNameLst>
                                          <p:attrName>style.visibility</p:attrName>
                                        </p:attrNameLst>
                                      </p:cBhvr>
                                      <p:to>
                                        <p:strVal val="hidden"/>
                                      </p:to>
                                    </p:set>
                                  </p:childTnLst>
                                </p:cTn>
                              </p:par>
                              <p:par>
                                <p:cTn id="71" presetID="42" presetClass="entr" presetSubtype="0" fill="hold" grpId="1" nodeType="withEffect">
                                  <p:stCondLst>
                                    <p:cond delay="15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anim calcmode="lin" valueType="num">
                                      <p:cBhvr>
                                        <p:cTn id="74" dur="500" fill="hold"/>
                                        <p:tgtEl>
                                          <p:spTgt spid="19"/>
                                        </p:tgtEl>
                                        <p:attrNameLst>
                                          <p:attrName>ppt_x</p:attrName>
                                        </p:attrNameLst>
                                      </p:cBhvr>
                                      <p:tavLst>
                                        <p:tav tm="0">
                                          <p:val>
                                            <p:strVal val="#ppt_x"/>
                                          </p:val>
                                        </p:tav>
                                        <p:tav tm="100000">
                                          <p:val>
                                            <p:strVal val="#ppt_x"/>
                                          </p:val>
                                        </p:tav>
                                      </p:tavLst>
                                    </p:anim>
                                    <p:anim calcmode="lin" valueType="num">
                                      <p:cBhvr>
                                        <p:cTn id="75" dur="500" fill="hold"/>
                                        <p:tgtEl>
                                          <p:spTgt spid="19"/>
                                        </p:tgtEl>
                                        <p:attrNameLst>
                                          <p:attrName>ppt_y</p:attrName>
                                        </p:attrNameLst>
                                      </p:cBhvr>
                                      <p:tavLst>
                                        <p:tav tm="0">
                                          <p:val>
                                            <p:strVal val="#ppt_y+.1"/>
                                          </p:val>
                                        </p:tav>
                                        <p:tav tm="100000">
                                          <p:val>
                                            <p:strVal val="#ppt_y"/>
                                          </p:val>
                                        </p:tav>
                                      </p:tavLst>
                                    </p:anim>
                                  </p:childTnLst>
                                </p:cTn>
                              </p:par>
                              <p:par>
                                <p:cTn id="76" presetID="22" presetClass="exit" presetSubtype="4" fill="hold" nodeType="withEffect">
                                  <p:stCondLst>
                                    <p:cond delay="1500"/>
                                  </p:stCondLst>
                                  <p:childTnLst>
                                    <p:animEffect transition="out" filter="wipe(down)">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par>
                                <p:cTn id="79" presetID="22" presetClass="entr" presetSubtype="4" fill="hold" nodeType="withEffect">
                                  <p:stCondLst>
                                    <p:cond delay="150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fill="hold" grpId="2" nodeType="clickEffect">
                                  <p:stCondLst>
                                    <p:cond delay="0"/>
                                  </p:stCondLst>
                                  <p:childTnLst>
                                    <p:animMotion origin="layout" path="M 1.94444E-6 0.22546 L 1.94444E-6 0.31667 " pathEditMode="relative" rAng="0" ptsTypes="AA">
                                      <p:cBhvr>
                                        <p:cTn id="85" dur="1500" fill="hold"/>
                                        <p:tgtEl>
                                          <p:spTgt spid="8"/>
                                        </p:tgtEl>
                                        <p:attrNameLst>
                                          <p:attrName>ppt_x</p:attrName>
                                          <p:attrName>ppt_y</p:attrName>
                                        </p:attrNameLst>
                                      </p:cBhvr>
                                      <p:rCtr x="0" y="4560"/>
                                    </p:animMotion>
                                  </p:childTnLst>
                                </p:cTn>
                              </p:par>
                              <p:par>
                                <p:cTn id="86" presetID="10" presetClass="exit" presetSubtype="0" fill="hold" grpId="0" nodeType="withEffect">
                                  <p:stCondLst>
                                    <p:cond delay="0"/>
                                  </p:stCondLst>
                                  <p:childTnLst>
                                    <p:animEffect transition="out" filter="fade">
                                      <p:cBhvr>
                                        <p:cTn id="87" dur="500"/>
                                        <p:tgtEl>
                                          <p:spTgt spid="2"/>
                                        </p:tgtEl>
                                      </p:cBhvr>
                                    </p:animEffect>
                                    <p:set>
                                      <p:cBhvr>
                                        <p:cTn id="88" dur="1" fill="hold">
                                          <p:stCondLst>
                                            <p:cond delay="499"/>
                                          </p:stCondLst>
                                        </p:cTn>
                                        <p:tgtEl>
                                          <p:spTgt spid="2"/>
                                        </p:tgtEl>
                                        <p:attrNameLst>
                                          <p:attrName>style.visibility</p:attrName>
                                        </p:attrNameLst>
                                      </p:cBhvr>
                                      <p:to>
                                        <p:strVal val="hidden"/>
                                      </p:to>
                                    </p:set>
                                  </p:childTnLst>
                                </p:cTn>
                              </p:par>
                              <p:par>
                                <p:cTn id="89" presetID="47" presetClass="exit" presetSubtype="0" fill="hold" grpId="0" nodeType="withEffect">
                                  <p:stCondLst>
                                    <p:cond delay="0"/>
                                  </p:stCondLst>
                                  <p:childTnLst>
                                    <p:animEffect transition="out" filter="fade">
                                      <p:cBhvr>
                                        <p:cTn id="90" dur="500"/>
                                        <p:tgtEl>
                                          <p:spTgt spid="19"/>
                                        </p:tgtEl>
                                      </p:cBhvr>
                                    </p:animEffect>
                                    <p:anim calcmode="lin" valueType="num">
                                      <p:cBhvr>
                                        <p:cTn id="91" dur="500"/>
                                        <p:tgtEl>
                                          <p:spTgt spid="19"/>
                                        </p:tgtEl>
                                        <p:attrNameLst>
                                          <p:attrName>ppt_x</p:attrName>
                                        </p:attrNameLst>
                                      </p:cBhvr>
                                      <p:tavLst>
                                        <p:tav tm="0">
                                          <p:val>
                                            <p:strVal val="ppt_x"/>
                                          </p:val>
                                        </p:tav>
                                        <p:tav tm="100000">
                                          <p:val>
                                            <p:strVal val="ppt_x"/>
                                          </p:val>
                                        </p:tav>
                                      </p:tavLst>
                                    </p:anim>
                                    <p:anim calcmode="lin" valueType="num">
                                      <p:cBhvr>
                                        <p:cTn id="92" dur="500"/>
                                        <p:tgtEl>
                                          <p:spTgt spid="19"/>
                                        </p:tgtEl>
                                        <p:attrNameLst>
                                          <p:attrName>ppt_y</p:attrName>
                                        </p:attrNameLst>
                                      </p:cBhvr>
                                      <p:tavLst>
                                        <p:tav tm="0">
                                          <p:val>
                                            <p:strVal val="ppt_y"/>
                                          </p:val>
                                        </p:tav>
                                        <p:tav tm="100000">
                                          <p:val>
                                            <p:strVal val="ppt_y-.1"/>
                                          </p:val>
                                        </p:tav>
                                      </p:tavLst>
                                    </p:anim>
                                    <p:set>
                                      <p:cBhvr>
                                        <p:cTn id="93" dur="1" fill="hold">
                                          <p:stCondLst>
                                            <p:cond delay="499"/>
                                          </p:stCondLst>
                                        </p:cTn>
                                        <p:tgtEl>
                                          <p:spTgt spid="19"/>
                                        </p:tgtEl>
                                        <p:attrNameLst>
                                          <p:attrName>style.visibility</p:attrName>
                                        </p:attrNameLst>
                                      </p:cBhvr>
                                      <p:to>
                                        <p:strVal val="hidden"/>
                                      </p:to>
                                    </p:set>
                                  </p:childTnLst>
                                </p:cTn>
                              </p:par>
                              <p:par>
                                <p:cTn id="94" presetID="42" presetClass="entr" presetSubtype="0" fill="hold" grpId="1"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50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47" presetClass="exit" presetSubtype="0" fill="hold" grpId="0" nodeType="withEffect">
                                  <p:stCondLst>
                                    <p:cond delay="500"/>
                                  </p:stCondLst>
                                  <p:childTnLst>
                                    <p:animEffect transition="out" filter="fade">
                                      <p:cBhvr>
                                        <p:cTn id="103" dur="500"/>
                                        <p:tgtEl>
                                          <p:spTgt spid="20"/>
                                        </p:tgtEl>
                                      </p:cBhvr>
                                    </p:animEffect>
                                    <p:anim calcmode="lin" valueType="num">
                                      <p:cBhvr>
                                        <p:cTn id="104" dur="500"/>
                                        <p:tgtEl>
                                          <p:spTgt spid="20"/>
                                        </p:tgtEl>
                                        <p:attrNameLst>
                                          <p:attrName>ppt_x</p:attrName>
                                        </p:attrNameLst>
                                      </p:cBhvr>
                                      <p:tavLst>
                                        <p:tav tm="0">
                                          <p:val>
                                            <p:strVal val="ppt_x"/>
                                          </p:val>
                                        </p:tav>
                                        <p:tav tm="100000">
                                          <p:val>
                                            <p:strVal val="ppt_x"/>
                                          </p:val>
                                        </p:tav>
                                      </p:tavLst>
                                    </p:anim>
                                    <p:anim calcmode="lin" valueType="num">
                                      <p:cBhvr>
                                        <p:cTn id="105" dur="500"/>
                                        <p:tgtEl>
                                          <p:spTgt spid="20"/>
                                        </p:tgtEl>
                                        <p:attrNameLst>
                                          <p:attrName>ppt_y</p:attrName>
                                        </p:attrNameLst>
                                      </p:cBhvr>
                                      <p:tavLst>
                                        <p:tav tm="0">
                                          <p:val>
                                            <p:strVal val="ppt_y"/>
                                          </p:val>
                                        </p:tav>
                                        <p:tav tm="100000">
                                          <p:val>
                                            <p:strVal val="ppt_y-.1"/>
                                          </p:val>
                                        </p:tav>
                                      </p:tavLst>
                                    </p:anim>
                                    <p:set>
                                      <p:cBhvr>
                                        <p:cTn id="106" dur="1" fill="hold">
                                          <p:stCondLst>
                                            <p:cond delay="499"/>
                                          </p:stCondLst>
                                        </p:cTn>
                                        <p:tgtEl>
                                          <p:spTgt spid="20"/>
                                        </p:tgtEl>
                                        <p:attrNameLst>
                                          <p:attrName>style.visibility</p:attrName>
                                        </p:attrNameLst>
                                      </p:cBhvr>
                                      <p:to>
                                        <p:strVal val="hidden"/>
                                      </p:to>
                                    </p:set>
                                  </p:childTnLst>
                                </p:cTn>
                              </p:par>
                              <p:par>
                                <p:cTn id="107" presetID="42" presetClass="entr" presetSubtype="0" fill="hold" grpId="1" nodeType="withEffect">
                                  <p:stCondLst>
                                    <p:cond delay="50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anim calcmode="lin" valueType="num">
                                      <p:cBhvr>
                                        <p:cTn id="110" dur="500" fill="hold"/>
                                        <p:tgtEl>
                                          <p:spTgt spid="21"/>
                                        </p:tgtEl>
                                        <p:attrNameLst>
                                          <p:attrName>ppt_x</p:attrName>
                                        </p:attrNameLst>
                                      </p:cBhvr>
                                      <p:tavLst>
                                        <p:tav tm="0">
                                          <p:val>
                                            <p:strVal val="#ppt_x"/>
                                          </p:val>
                                        </p:tav>
                                        <p:tav tm="100000">
                                          <p:val>
                                            <p:strVal val="#ppt_x"/>
                                          </p:val>
                                        </p:tav>
                                      </p:tavLst>
                                    </p:anim>
                                    <p:anim calcmode="lin" valueType="num">
                                      <p:cBhvr>
                                        <p:cTn id="111" dur="500" fill="hold"/>
                                        <p:tgtEl>
                                          <p:spTgt spid="21"/>
                                        </p:tgtEl>
                                        <p:attrNameLst>
                                          <p:attrName>ppt_y</p:attrName>
                                        </p:attrNameLst>
                                      </p:cBhvr>
                                      <p:tavLst>
                                        <p:tav tm="0">
                                          <p:val>
                                            <p:strVal val="#ppt_y+.1"/>
                                          </p:val>
                                        </p:tav>
                                        <p:tav tm="100000">
                                          <p:val>
                                            <p:strVal val="#ppt_y"/>
                                          </p:val>
                                        </p:tav>
                                      </p:tavLst>
                                    </p:anim>
                                  </p:childTnLst>
                                </p:cTn>
                              </p:par>
                              <p:par>
                                <p:cTn id="112" presetID="22" presetClass="exit" presetSubtype="4" fill="hold" nodeType="withEffect">
                                  <p:stCondLst>
                                    <p:cond delay="500"/>
                                  </p:stCondLst>
                                  <p:childTnLst>
                                    <p:animEffect transition="out" filter="wipe(down)">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22" presetClass="entr" presetSubtype="4" fill="hold" nodeType="withEffect">
                                  <p:stCondLst>
                                    <p:cond delay="500"/>
                                  </p:stCondLst>
                                  <p:childTnLst>
                                    <p:set>
                                      <p:cBhvr>
                                        <p:cTn id="116" dur="1" fill="hold">
                                          <p:stCondLst>
                                            <p:cond delay="0"/>
                                          </p:stCondLst>
                                        </p:cTn>
                                        <p:tgtEl>
                                          <p:spTgt spid="1026"/>
                                        </p:tgtEl>
                                        <p:attrNameLst>
                                          <p:attrName>style.visibility</p:attrName>
                                        </p:attrNameLst>
                                      </p:cBhvr>
                                      <p:to>
                                        <p:strVal val="visible"/>
                                      </p:to>
                                    </p:set>
                                    <p:animEffect transition="in" filter="wipe(down)">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path" presetSubtype="0" accel="50000" decel="50000" fill="hold" grpId="3" nodeType="clickEffect">
                                  <p:stCondLst>
                                    <p:cond delay="0"/>
                                  </p:stCondLst>
                                  <p:childTnLst>
                                    <p:animMotion origin="layout" path="M 1.94444E-6 0.31667 L 1.94444E-6 0.35 " pathEditMode="relative" rAng="0" ptsTypes="AA">
                                      <p:cBhvr>
                                        <p:cTn id="121" dur="2000" fill="hold"/>
                                        <p:tgtEl>
                                          <p:spTgt spid="8"/>
                                        </p:tgtEl>
                                        <p:attrNameLst>
                                          <p:attrName>ppt_x</p:attrName>
                                          <p:attrName>ppt_y</p:attrName>
                                        </p:attrNameLst>
                                      </p:cBhvr>
                                      <p:rCtr x="0" y="1667"/>
                                    </p:animMotion>
                                  </p:childTnLst>
                                </p:cTn>
                              </p:par>
                              <p:par>
                                <p:cTn id="122" presetID="10" presetClass="exit" presetSubtype="0" fill="hold" grpId="1" nodeType="withEffect">
                                  <p:stCondLst>
                                    <p:cond delay="0"/>
                                  </p:stCondLst>
                                  <p:childTnLst>
                                    <p:animEffect transition="out" filter="fade">
                                      <p:cBhvr>
                                        <p:cTn id="123" dur="500"/>
                                        <p:tgtEl>
                                          <p:spTgt spid="37"/>
                                        </p:tgtEl>
                                      </p:cBhvr>
                                    </p:animEffect>
                                    <p:set>
                                      <p:cBhvr>
                                        <p:cTn id="124" dur="1" fill="hold">
                                          <p:stCondLst>
                                            <p:cond delay="499"/>
                                          </p:stCondLst>
                                        </p:cTn>
                                        <p:tgtEl>
                                          <p:spTgt spid="37"/>
                                        </p:tgtEl>
                                        <p:attrNameLst>
                                          <p:attrName>style.visibility</p:attrName>
                                        </p:attrNameLst>
                                      </p:cBhvr>
                                      <p:to>
                                        <p:strVal val="hidden"/>
                                      </p:to>
                                    </p:set>
                                  </p:childTnLst>
                                </p:cTn>
                              </p:par>
                              <p:par>
                                <p:cTn id="125" presetID="47" presetClass="exit" presetSubtype="0" fill="hold" grpId="0" nodeType="withEffect">
                                  <p:stCondLst>
                                    <p:cond delay="0"/>
                                  </p:stCondLst>
                                  <p:childTnLst>
                                    <p:animEffect transition="out" filter="fade">
                                      <p:cBhvr>
                                        <p:cTn id="126" dur="500"/>
                                        <p:tgtEl>
                                          <p:spTgt spid="21"/>
                                        </p:tgtEl>
                                      </p:cBhvr>
                                    </p:animEffect>
                                    <p:anim calcmode="lin" valueType="num">
                                      <p:cBhvr>
                                        <p:cTn id="127" dur="500"/>
                                        <p:tgtEl>
                                          <p:spTgt spid="21"/>
                                        </p:tgtEl>
                                        <p:attrNameLst>
                                          <p:attrName>ppt_x</p:attrName>
                                        </p:attrNameLst>
                                      </p:cBhvr>
                                      <p:tavLst>
                                        <p:tav tm="0">
                                          <p:val>
                                            <p:strVal val="ppt_x"/>
                                          </p:val>
                                        </p:tav>
                                        <p:tav tm="100000">
                                          <p:val>
                                            <p:strVal val="ppt_x"/>
                                          </p:val>
                                        </p:tav>
                                      </p:tavLst>
                                    </p:anim>
                                    <p:anim calcmode="lin" valueType="num">
                                      <p:cBhvr>
                                        <p:cTn id="128" dur="500"/>
                                        <p:tgtEl>
                                          <p:spTgt spid="21"/>
                                        </p:tgtEl>
                                        <p:attrNameLst>
                                          <p:attrName>ppt_y</p:attrName>
                                        </p:attrNameLst>
                                      </p:cBhvr>
                                      <p:tavLst>
                                        <p:tav tm="0">
                                          <p:val>
                                            <p:strVal val="ppt_y"/>
                                          </p:val>
                                        </p:tav>
                                        <p:tav tm="100000">
                                          <p:val>
                                            <p:strVal val="ppt_y-.1"/>
                                          </p:val>
                                        </p:tav>
                                      </p:tavLst>
                                    </p:anim>
                                    <p:set>
                                      <p:cBhvr>
                                        <p:cTn id="129" dur="1" fill="hold">
                                          <p:stCondLst>
                                            <p:cond delay="499"/>
                                          </p:stCondLst>
                                        </p:cTn>
                                        <p:tgtEl>
                                          <p:spTgt spid="21"/>
                                        </p:tgtEl>
                                        <p:attrNameLst>
                                          <p:attrName>style.visibility</p:attrName>
                                        </p:attrNameLst>
                                      </p:cBhvr>
                                      <p:to>
                                        <p:strVal val="hidden"/>
                                      </p:to>
                                    </p:set>
                                  </p:childTnLst>
                                </p:cTn>
                              </p:par>
                              <p:par>
                                <p:cTn id="130" presetID="42" presetClass="entr" presetSubtype="0" fill="hold" grpId="0" nodeType="with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anim calcmode="lin" valueType="num">
                                      <p:cBhvr>
                                        <p:cTn id="133" dur="500" fill="hold"/>
                                        <p:tgtEl>
                                          <p:spTgt spid="22"/>
                                        </p:tgtEl>
                                        <p:attrNameLst>
                                          <p:attrName>ppt_x</p:attrName>
                                        </p:attrNameLst>
                                      </p:cBhvr>
                                      <p:tavLst>
                                        <p:tav tm="0">
                                          <p:val>
                                            <p:strVal val="#ppt_x"/>
                                          </p:val>
                                        </p:tav>
                                        <p:tav tm="100000">
                                          <p:val>
                                            <p:strVal val="#ppt_x"/>
                                          </p:val>
                                        </p:tav>
                                      </p:tavLst>
                                    </p:anim>
                                    <p:anim calcmode="lin" valueType="num">
                                      <p:cBhvr>
                                        <p:cTn id="134" dur="500" fill="hold"/>
                                        <p:tgtEl>
                                          <p:spTgt spid="22"/>
                                        </p:tgtEl>
                                        <p:attrNameLst>
                                          <p:attrName>ppt_y</p:attrName>
                                        </p:attrNameLst>
                                      </p:cBhvr>
                                      <p:tavLst>
                                        <p:tav tm="0">
                                          <p:val>
                                            <p:strVal val="#ppt_y+.1"/>
                                          </p:val>
                                        </p:tav>
                                        <p:tav tm="100000">
                                          <p:val>
                                            <p:strVal val="#ppt_y"/>
                                          </p:val>
                                        </p:tav>
                                      </p:tavLst>
                                    </p:anim>
                                  </p:childTnLst>
                                </p:cTn>
                              </p:par>
                              <p:par>
                                <p:cTn id="135" presetID="22" presetClass="exit" presetSubtype="4" fill="hold" nodeType="withEffect">
                                  <p:stCondLst>
                                    <p:cond delay="0"/>
                                  </p:stCondLst>
                                  <p:childTnLst>
                                    <p:animEffect transition="out" filter="wipe(down)">
                                      <p:cBhvr>
                                        <p:cTn id="136" dur="500"/>
                                        <p:tgtEl>
                                          <p:spTgt spid="1026"/>
                                        </p:tgtEl>
                                      </p:cBhvr>
                                    </p:animEffect>
                                    <p:set>
                                      <p:cBhvr>
                                        <p:cTn id="137" dur="1" fill="hold">
                                          <p:stCondLst>
                                            <p:cond delay="499"/>
                                          </p:stCondLst>
                                        </p:cTn>
                                        <p:tgtEl>
                                          <p:spTgt spid="1026"/>
                                        </p:tgtEl>
                                        <p:attrNameLst>
                                          <p:attrName>style.visibility</p:attrName>
                                        </p:attrNameLst>
                                      </p:cBhvr>
                                      <p:to>
                                        <p:strVal val="hidden"/>
                                      </p:to>
                                    </p:set>
                                  </p:childTnLst>
                                </p:cTn>
                              </p:par>
                              <p:par>
                                <p:cTn id="138" presetID="22" presetClass="entr" presetSubtype="4" fill="hold" nodeType="withEffect">
                                  <p:stCondLst>
                                    <p:cond delay="0"/>
                                  </p:stCondLst>
                                  <p:childTnLst>
                                    <p:set>
                                      <p:cBhvr>
                                        <p:cTn id="139" dur="1" fill="hold">
                                          <p:stCondLst>
                                            <p:cond delay="0"/>
                                          </p:stCondLst>
                                        </p:cTn>
                                        <p:tgtEl>
                                          <p:spTgt spid="1027"/>
                                        </p:tgtEl>
                                        <p:attrNameLst>
                                          <p:attrName>style.visibility</p:attrName>
                                        </p:attrNameLst>
                                      </p:cBhvr>
                                      <p:to>
                                        <p:strVal val="visible"/>
                                      </p:to>
                                    </p:set>
                                    <p:animEffect transition="in" filter="wipe(down)">
                                      <p:cBhvr>
                                        <p:cTn id="140" dur="500"/>
                                        <p:tgtEl>
                                          <p:spTgt spid="1027"/>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8" grpId="1" animBg="1"/>
      <p:bldP spid="8" grpId="2" animBg="1"/>
      <p:bldP spid="8" grpId="3" animBg="1"/>
      <p:bldP spid="13"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37" grpId="0"/>
      <p:bldP spid="37" grpId="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Animals come in all shapes and sizes</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33846" y="1565911"/>
            <a:ext cx="1226601" cy="1230453"/>
          </a:xfrm>
          <a:prstGeom prst="rect">
            <a:avLst/>
          </a:prstGeom>
        </p:spPr>
      </p:pic>
      <p:sp>
        <p:nvSpPr>
          <p:cNvPr id="4" name="Slide Number Placeholder 3"/>
          <p:cNvSpPr>
            <a:spLocks noGrp="1"/>
          </p:cNvSpPr>
          <p:nvPr>
            <p:ph type="sldNum" sz="quarter" idx="12"/>
          </p:nvPr>
        </p:nvSpPr>
        <p:spPr/>
        <p:txBody>
          <a:bodyPr/>
          <a:lstStyle/>
          <a:p>
            <a:fld id="{D3A1C050-F6FE-0E43-A9D0-F8EEADE3D1E4}" type="slidenum">
              <a:rPr lang="en-US" smtClean="0"/>
              <a:pPr/>
              <a:t>7</a:t>
            </a:fld>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2354" y="1352688"/>
            <a:ext cx="2131335" cy="192696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338" y="3279648"/>
            <a:ext cx="4665232" cy="313192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7789" y="1746443"/>
            <a:ext cx="1892723" cy="985163"/>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4570" y="3813429"/>
            <a:ext cx="853440" cy="582046"/>
          </a:xfrm>
          <a:prstGeom prst="rect">
            <a:avLst/>
          </a:prstGeom>
        </p:spPr>
      </p:pic>
      <p:pic>
        <p:nvPicPr>
          <p:cNvPr id="10" name="Picture 9" descr="Macintosh HD:Users:hannahmiller:Dropbox:2 CTIME2 General:2.2 Curriculum Development:2.2.2 Media and Images:1 From Craig:Graphics-Images:B&amp;W line drawings:child clothed.png"/>
          <p:cNvPicPr/>
          <p:nvPr/>
        </p:nvPicPr>
        <p:blipFill>
          <a:blip r:embed="rId8">
            <a:extLst>
              <a:ext uri="{28A0092B-C50C-407E-A947-70E740481C1C}">
                <a14:useLocalDpi xmlns:a14="http://schemas.microsoft.com/office/drawing/2010/main" val="0"/>
              </a:ext>
            </a:extLst>
          </a:blip>
          <a:srcRect/>
          <a:stretch>
            <a:fillRect/>
          </a:stretch>
        </p:blipFill>
        <p:spPr bwMode="auto">
          <a:xfrm>
            <a:off x="7246595" y="2838969"/>
            <a:ext cx="1238572" cy="3254379"/>
          </a:xfrm>
          <a:prstGeom prst="rect">
            <a:avLst/>
          </a:prstGeom>
          <a:noFill/>
          <a:ln>
            <a:noFill/>
          </a:ln>
        </p:spPr>
      </p:pic>
    </p:spTree>
    <p:extLst>
      <p:ext uri="{BB962C8B-B14F-4D97-AF65-F5344CB8AC3E}">
        <p14:creationId xmlns:p14="http://schemas.microsoft.com/office/powerpoint/2010/main" val="83176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Animals have many different kinds of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928" y="2249424"/>
            <a:ext cx="3608832" cy="2422729"/>
          </a:xfrm>
          <a:prstGeom prst="rect">
            <a:avLst/>
          </a:prstGeom>
        </p:spPr>
      </p:pic>
      <p:sp>
        <p:nvSpPr>
          <p:cNvPr id="6" name="TextBox 5"/>
          <p:cNvSpPr txBox="1"/>
          <p:nvPr/>
        </p:nvSpPr>
        <p:spPr>
          <a:xfrm>
            <a:off x="646176" y="3376811"/>
            <a:ext cx="2201308" cy="369332"/>
          </a:xfrm>
          <a:prstGeom prst="rect">
            <a:avLst/>
          </a:prstGeom>
          <a:noFill/>
        </p:spPr>
        <p:txBody>
          <a:bodyPr wrap="none" rtlCol="0">
            <a:spAutoFit/>
          </a:bodyPr>
          <a:lstStyle/>
          <a:p>
            <a:r>
              <a:rPr lang="en-US" dirty="0"/>
              <a:t>Digestive </a:t>
            </a:r>
            <a:r>
              <a:rPr lang="en-US"/>
              <a:t>system cells</a:t>
            </a:r>
          </a:p>
        </p:txBody>
      </p:sp>
      <p:sp>
        <p:nvSpPr>
          <p:cNvPr id="7" name="TextBox 6"/>
          <p:cNvSpPr txBox="1"/>
          <p:nvPr/>
        </p:nvSpPr>
        <p:spPr>
          <a:xfrm>
            <a:off x="841248" y="5650992"/>
            <a:ext cx="1321196" cy="369332"/>
          </a:xfrm>
          <a:prstGeom prst="rect">
            <a:avLst/>
          </a:prstGeom>
          <a:noFill/>
        </p:spPr>
        <p:txBody>
          <a:bodyPr wrap="none" rtlCol="0">
            <a:spAutoFit/>
          </a:bodyPr>
          <a:lstStyle/>
          <a:p>
            <a:r>
              <a:rPr lang="en-US" dirty="0"/>
              <a:t>Muscle cells</a:t>
            </a:r>
          </a:p>
        </p:txBody>
      </p:sp>
      <p:sp>
        <p:nvSpPr>
          <p:cNvPr id="8" name="TextBox 7"/>
          <p:cNvSpPr txBox="1"/>
          <p:nvPr/>
        </p:nvSpPr>
        <p:spPr>
          <a:xfrm>
            <a:off x="6827520" y="5632704"/>
            <a:ext cx="1210588" cy="369332"/>
          </a:xfrm>
          <a:prstGeom prst="rect">
            <a:avLst/>
          </a:prstGeom>
          <a:noFill/>
        </p:spPr>
        <p:txBody>
          <a:bodyPr wrap="none" rtlCol="0">
            <a:spAutoFit/>
          </a:bodyPr>
          <a:lstStyle/>
          <a:p>
            <a:r>
              <a:rPr lang="en-US"/>
              <a:t>Nerve </a:t>
            </a:r>
            <a:r>
              <a:rPr lang="en-US" dirty="0"/>
              <a:t>cells</a:t>
            </a:r>
          </a:p>
        </p:txBody>
      </p:sp>
      <p:sp>
        <p:nvSpPr>
          <p:cNvPr id="9" name="TextBox 8"/>
          <p:cNvSpPr txBox="1"/>
          <p:nvPr/>
        </p:nvSpPr>
        <p:spPr>
          <a:xfrm>
            <a:off x="6827520" y="3171821"/>
            <a:ext cx="1031051" cy="369332"/>
          </a:xfrm>
          <a:prstGeom prst="rect">
            <a:avLst/>
          </a:prstGeom>
          <a:noFill/>
        </p:spPr>
        <p:txBody>
          <a:bodyPr wrap="none" rtlCol="0">
            <a:spAutoFit/>
          </a:bodyPr>
          <a:lstStyle/>
          <a:p>
            <a:r>
              <a:rPr lang="en-US" dirty="0"/>
              <a:t>Skin cells</a:t>
            </a:r>
          </a:p>
        </p:txBody>
      </p:sp>
      <p:cxnSp>
        <p:nvCxnSpPr>
          <p:cNvPr id="11" name="Straight Connector 10"/>
          <p:cNvCxnSpPr/>
          <p:nvPr/>
        </p:nvCxnSpPr>
        <p:spPr>
          <a:xfrm flipH="1">
            <a:off x="2288381" y="3746143"/>
            <a:ext cx="765970" cy="1425932"/>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4" idx="0"/>
          </p:cNvCxnSpPr>
          <p:nvPr/>
        </p:nvCxnSpPr>
        <p:spPr>
          <a:xfrm flipH="1">
            <a:off x="1608536" y="3746143"/>
            <a:ext cx="1445814" cy="240784"/>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824509" y="3986927"/>
            <a:ext cx="1568053" cy="156805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648787" y="4139327"/>
            <a:ext cx="1568053" cy="156805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59018" y="1637621"/>
            <a:ext cx="1568053" cy="1568053"/>
          </a:xfrm>
          <a:prstGeom prst="ellipse">
            <a:avLst/>
          </a:prstGeom>
          <a:blipFill dpi="0" rotWithShape="1">
            <a:blip r:embed="rId6">
              <a:extLst>
                <a:ext uri="{28A0092B-C50C-407E-A947-70E740481C1C}">
                  <a14:useLocalDpi xmlns:a14="http://schemas.microsoft.com/office/drawing/2010/main" val="0"/>
                </a:ext>
              </a:extLst>
            </a:blip>
            <a:srcRect/>
            <a:stretch>
              <a:fillRect l="-3941" t="-3941" r="1891" b="1891"/>
            </a:stretch>
          </a:bli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7100000">
            <a:off x="824508" y="1739551"/>
            <a:ext cx="1568053" cy="1568053"/>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66962" y="1706413"/>
            <a:ext cx="1025600" cy="461665"/>
          </a:xfrm>
          <a:prstGeom prst="rect">
            <a:avLst/>
          </a:prstGeom>
          <a:noFill/>
        </p:spPr>
        <p:txBody>
          <a:bodyPr wrap="square" rtlCol="0">
            <a:spAutoFit/>
          </a:bodyPr>
          <a:lstStyle/>
          <a:p>
            <a:r>
              <a:rPr lang="en-US" sz="1200" dirty="0"/>
              <a:t>Inside intestine</a:t>
            </a:r>
          </a:p>
        </p:txBody>
      </p:sp>
      <p:sp>
        <p:nvSpPr>
          <p:cNvPr id="19" name="TextBox 18"/>
          <p:cNvSpPr txBox="1"/>
          <p:nvPr/>
        </p:nvSpPr>
        <p:spPr>
          <a:xfrm>
            <a:off x="1213430" y="2931593"/>
            <a:ext cx="734433" cy="276999"/>
          </a:xfrm>
          <a:prstGeom prst="rect">
            <a:avLst/>
          </a:prstGeom>
          <a:noFill/>
        </p:spPr>
        <p:txBody>
          <a:bodyPr wrap="square" rtlCol="0">
            <a:spAutoFit/>
          </a:bodyPr>
          <a:lstStyle/>
          <a:p>
            <a:pPr algn="ctr"/>
            <a:r>
              <a:rPr lang="en-US" sz="1200" dirty="0"/>
              <a:t>Blood</a:t>
            </a:r>
          </a:p>
        </p:txBody>
      </p:sp>
      <p:cxnSp>
        <p:nvCxnSpPr>
          <p:cNvPr id="20" name="Straight Connector 19"/>
          <p:cNvCxnSpPr>
            <a:endCxn id="17" idx="3"/>
          </p:cNvCxnSpPr>
          <p:nvPr/>
        </p:nvCxnSpPr>
        <p:spPr>
          <a:xfrm flipH="1">
            <a:off x="2000548" y="2755392"/>
            <a:ext cx="1766780" cy="447172"/>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2162444" y="1926336"/>
            <a:ext cx="1629268" cy="816865"/>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5305854" y="2876729"/>
            <a:ext cx="2101509" cy="345763"/>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16" idx="1"/>
          </p:cNvCxnSpPr>
          <p:nvPr/>
        </p:nvCxnSpPr>
        <p:spPr>
          <a:xfrm flipV="1">
            <a:off x="5305854" y="1867257"/>
            <a:ext cx="1482800" cy="1009472"/>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120385" y="3844671"/>
            <a:ext cx="625536" cy="1425656"/>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15" idx="0"/>
          </p:cNvCxnSpPr>
          <p:nvPr/>
        </p:nvCxnSpPr>
        <p:spPr>
          <a:xfrm>
            <a:off x="6120384" y="3844671"/>
            <a:ext cx="1312430" cy="294656"/>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05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Cells are made of large organic molecules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8476" y="1132018"/>
            <a:ext cx="3608832" cy="2422729"/>
          </a:xfrm>
          <a:prstGeom prst="rect">
            <a:avLst/>
          </a:prstGeom>
        </p:spPr>
      </p:pic>
      <p:sp>
        <p:nvSpPr>
          <p:cNvPr id="7" name="TextBox 6"/>
          <p:cNvSpPr txBox="1"/>
          <p:nvPr/>
        </p:nvSpPr>
        <p:spPr>
          <a:xfrm>
            <a:off x="4471759" y="4198743"/>
            <a:ext cx="1321196" cy="369332"/>
          </a:xfrm>
          <a:prstGeom prst="rect">
            <a:avLst/>
          </a:prstGeom>
          <a:noFill/>
        </p:spPr>
        <p:txBody>
          <a:bodyPr wrap="none" rtlCol="0">
            <a:spAutoFit/>
          </a:bodyPr>
          <a:lstStyle/>
          <a:p>
            <a:r>
              <a:rPr lang="en-US" dirty="0"/>
              <a:t>Muscle cells</a:t>
            </a:r>
          </a:p>
        </p:txBody>
      </p:sp>
      <p:cxnSp>
        <p:nvCxnSpPr>
          <p:cNvPr id="11" name="Straight Connector 10"/>
          <p:cNvCxnSpPr/>
          <p:nvPr/>
        </p:nvCxnSpPr>
        <p:spPr>
          <a:xfrm flipH="1">
            <a:off x="4893051" y="2574572"/>
            <a:ext cx="765970" cy="1425932"/>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14" idx="0"/>
          </p:cNvCxnSpPr>
          <p:nvPr/>
        </p:nvCxnSpPr>
        <p:spPr>
          <a:xfrm flipH="1">
            <a:off x="4213207" y="2574572"/>
            <a:ext cx="1445814" cy="240784"/>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429180" y="2815356"/>
            <a:ext cx="1568053" cy="1568053"/>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10"/>
          <p:cNvSpPr txBox="1">
            <a:spLocks noChangeArrowheads="1"/>
          </p:cNvSpPr>
          <p:nvPr/>
        </p:nvSpPr>
        <p:spPr bwMode="auto">
          <a:xfrm>
            <a:off x="434061" y="4835006"/>
            <a:ext cx="116241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Proteins</a:t>
            </a:r>
            <a:endParaRPr lang="en-US" sz="1800" dirty="0">
              <a:latin typeface="Calibri" charset="0"/>
            </a:endParaRPr>
          </a:p>
        </p:txBody>
      </p:sp>
      <p:pic>
        <p:nvPicPr>
          <p:cNvPr id="24" name="Picture 14" descr="fat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9397" y="4835006"/>
            <a:ext cx="1229146" cy="1843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descr="protein 0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4580" y="3763520"/>
            <a:ext cx="1809905" cy="1206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10"/>
          <p:cNvSpPr txBox="1">
            <a:spLocks noChangeArrowheads="1"/>
          </p:cNvSpPr>
          <p:nvPr/>
        </p:nvSpPr>
        <p:spPr bwMode="auto">
          <a:xfrm>
            <a:off x="2271713" y="5593052"/>
            <a:ext cx="78402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charset="0"/>
              </a:rPr>
              <a:t>Fats</a:t>
            </a:r>
          </a:p>
        </p:txBody>
      </p:sp>
      <p:cxnSp>
        <p:nvCxnSpPr>
          <p:cNvPr id="27" name="Straight Connector 26"/>
          <p:cNvCxnSpPr/>
          <p:nvPr/>
        </p:nvCxnSpPr>
        <p:spPr>
          <a:xfrm flipH="1" flipV="1">
            <a:off x="2271713" y="3404197"/>
            <a:ext cx="1797268" cy="299651"/>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10" idx="6"/>
          </p:cNvCxnSpPr>
          <p:nvPr/>
        </p:nvCxnSpPr>
        <p:spPr>
          <a:xfrm flipH="1">
            <a:off x="3454750" y="3692411"/>
            <a:ext cx="577407" cy="1348820"/>
          </a:xfrm>
          <a:prstGeom prst="line">
            <a:avLst/>
          </a:prstGeom>
          <a:ln>
            <a:solidFill>
              <a:srgbClr val="000000"/>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17440" y="3338806"/>
            <a:ext cx="3237310" cy="3404849"/>
          </a:xfrm>
          <a:prstGeom prst="ellipse">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1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11922</TotalTime>
  <Words>2015</Words>
  <Application>Microsoft Macintosh PowerPoint</Application>
  <PresentationFormat>On-screen Show (4:3)</PresentationFormat>
  <Paragraphs>223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Narrow</vt:lpstr>
      <vt:lpstr>Calibri</vt:lpstr>
      <vt:lpstr>Office Theme</vt:lpstr>
      <vt:lpstr>Animals Unit Activity 2.4: Questions about Animals</vt:lpstr>
      <vt:lpstr>Unit Map</vt:lpstr>
      <vt:lpstr>Mealworms</vt:lpstr>
      <vt:lpstr>Reading</vt:lpstr>
      <vt:lpstr>How are mealworms like other animals? How are they like a child?</vt:lpstr>
      <vt:lpstr>Animals are made of cells</vt:lpstr>
      <vt:lpstr>Animals come in all shapes and sizes</vt:lpstr>
      <vt:lpstr>Animals have many different kinds of cells</vt:lpstr>
      <vt:lpstr>Cells are made of large organic molecules</vt:lpstr>
      <vt:lpstr>What else do we know about matter and energy in animals?</vt:lpstr>
      <vt:lpstr>PowerPoint Presentation</vt:lpstr>
      <vt:lpstr>Looking back at Expressing Ideas</vt:lpstr>
      <vt:lpstr>Questions about Mealworms</vt:lpstr>
      <vt:lpstr>Exit Ticket</vt:lpstr>
      <vt:lpstr>Learning Tracking Tool</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127</cp:revision>
  <dcterms:created xsi:type="dcterms:W3CDTF">2013-03-07T17:02:19Z</dcterms:created>
  <dcterms:modified xsi:type="dcterms:W3CDTF">2019-09-11T16:36:44Z</dcterms:modified>
</cp:coreProperties>
</file>